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60" r:id="rId2"/>
    <p:sldId id="262" r:id="rId3"/>
    <p:sldId id="257" r:id="rId4"/>
    <p:sldId id="263" r:id="rId5"/>
    <p:sldId id="264" r:id="rId6"/>
    <p:sldId id="265" r:id="rId7"/>
    <p:sldId id="267" r:id="rId8"/>
    <p:sldId id="268" r:id="rId9"/>
    <p:sldId id="269" r:id="rId10"/>
    <p:sldId id="270" r:id="rId11"/>
    <p:sldId id="271" r:id="rId12"/>
    <p:sldId id="272" r:id="rId13"/>
    <p:sldId id="273" r:id="rId14"/>
    <p:sldId id="274" r:id="rId15"/>
    <p:sldId id="275" r:id="rId16"/>
    <p:sldId id="276" r:id="rId17"/>
    <p:sldId id="277" r:id="rId18"/>
    <p:sldId id="278" r:id="rId19"/>
    <p:sldId id="261" r:id="rId20"/>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74"/>
  </p:normalViewPr>
  <p:slideViewPr>
    <p:cSldViewPr>
      <p:cViewPr varScale="1">
        <p:scale>
          <a:sx n="124" d="100"/>
          <a:sy n="124" d="100"/>
        </p:scale>
        <p:origin x="616" y="16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3.jpeg>
</file>

<file path=ppt/media/image4.jpeg>
</file>

<file path=ppt/media/image5.jpeg>
</file>

<file path=ppt/media/image6.tiff>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A8A5F9-54C5-0D4D-8642-618DF912FCC3}" type="datetimeFigureOut">
              <a:rPr kumimoji="1" lang="zh-CN" altLang="en-US" smtClean="0"/>
              <a:t>2021/11/30</a:t>
            </a:fld>
            <a:endParaRPr kumimoji="1"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6AB9FE-170A-E14A-80A8-31DB6546E242}" type="slidenum">
              <a:rPr kumimoji="1" lang="zh-CN" altLang="en-US" smtClean="0"/>
              <a:t>‹#›</a:t>
            </a:fld>
            <a:endParaRPr kumimoji="1" lang="zh-CN" altLang="en-US"/>
          </a:p>
        </p:txBody>
      </p:sp>
    </p:spTree>
    <p:extLst>
      <p:ext uri="{BB962C8B-B14F-4D97-AF65-F5344CB8AC3E}">
        <p14:creationId xmlns:p14="http://schemas.microsoft.com/office/powerpoint/2010/main" val="37802792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D46AB9FE-170A-E14A-80A8-31DB6546E242}" type="slidenum">
              <a:rPr kumimoji="1" lang="zh-CN" altLang="en-US" smtClean="0"/>
              <a:t>7</a:t>
            </a:fld>
            <a:endParaRPr kumimoji="1" lang="zh-CN" altLang="en-US"/>
          </a:p>
        </p:txBody>
      </p:sp>
    </p:spTree>
    <p:extLst>
      <p:ext uri="{BB962C8B-B14F-4D97-AF65-F5344CB8AC3E}">
        <p14:creationId xmlns:p14="http://schemas.microsoft.com/office/powerpoint/2010/main" val="2362211547"/>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3.jpeg"/><Relationship Id="rId7"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6.tiff"/><Relationship Id="rId5" Type="http://schemas.openxmlformats.org/officeDocument/2006/relationships/image" Target="../media/image5.jpeg"/><Relationship Id="rId4" Type="http://schemas.openxmlformats.org/officeDocument/2006/relationships/image" Target="../media/image4.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blipFill dpi="0" rotWithShape="1">
          <a:blip r:embed="rId2">
            <a:alphaModFix amt="25000"/>
            <a:lum/>
          </a:blip>
          <a:srcRect/>
          <a:tile tx="0" ty="0" sx="100000" sy="100000" flip="none" algn="tl"/>
        </a:blipFill>
        <a:effectLst/>
      </p:bgPr>
    </p:bg>
    <p:spTree>
      <p:nvGrpSpPr>
        <p:cNvPr id="1" name=""/>
        <p:cNvGrpSpPr/>
        <p:nvPr/>
      </p:nvGrpSpPr>
      <p:grpSpPr>
        <a:xfrm>
          <a:off x="0" y="0"/>
          <a:ext cx="0" cy="0"/>
          <a:chOff x="0" y="0"/>
          <a:chExt cx="0" cy="0"/>
        </a:xfrm>
      </p:grpSpPr>
      <p:pic>
        <p:nvPicPr>
          <p:cNvPr id="18" name="图片 17" descr="换图-1978年10月14日，中国科学技术大学研究生院举行首届研究生开学典礼，当年录取研究生1015人。.jpg"/>
          <p:cNvPicPr>
            <a:picLocks noChangeAspect="1"/>
          </p:cNvPicPr>
          <p:nvPr userDrawn="1"/>
        </p:nvPicPr>
        <p:blipFill>
          <a:blip r:embed="rId3" cstate="print">
            <a:lum bright="42000" contrast="-41000"/>
          </a:blip>
          <a:srcRect b="29114"/>
          <a:stretch>
            <a:fillRect/>
          </a:stretch>
        </p:blipFill>
        <p:spPr>
          <a:xfrm>
            <a:off x="0" y="1826951"/>
            <a:ext cx="1081063" cy="749127"/>
          </a:xfrm>
          <a:prstGeom prst="rect">
            <a:avLst/>
          </a:prstGeom>
        </p:spPr>
      </p:pic>
      <p:sp>
        <p:nvSpPr>
          <p:cNvPr id="2" name="标题 1"/>
          <p:cNvSpPr>
            <a:spLocks noGrp="1"/>
          </p:cNvSpPr>
          <p:nvPr>
            <p:ph type="ctrTitle"/>
          </p:nvPr>
        </p:nvSpPr>
        <p:spPr>
          <a:xfrm>
            <a:off x="685800" y="2130425"/>
            <a:ext cx="7772400" cy="1470025"/>
          </a:xfrm>
        </p:spPr>
        <p:txBody>
          <a:bodyPr/>
          <a:lstStyle/>
          <a:p>
            <a:r>
              <a:rPr lang="zh-CN" altLang="en-US" dirty="0"/>
              <a:t>单击此处编辑母版标题样式</a:t>
            </a:r>
          </a:p>
        </p:txBody>
      </p:sp>
      <p:sp>
        <p:nvSpPr>
          <p:cNvPr id="3" name="副标题 2"/>
          <p:cNvSpPr>
            <a:spLocks noGrp="1"/>
          </p:cNvSpPr>
          <p:nvPr>
            <p:ph type="subTitle" idx="1"/>
          </p:nvPr>
        </p:nvSpPr>
        <p:spPr>
          <a:xfrm>
            <a:off x="642910" y="3857628"/>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dirty="0"/>
              <a:t>单击此处编辑母版副标题样式</a:t>
            </a:r>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73A25E-3B74-4562-9628-2AD54190B266}" type="slidenum">
              <a:rPr lang="zh-CN" altLang="en-US" smtClean="0"/>
              <a:pPr/>
              <a:t>‹#›</a:t>
            </a:fld>
            <a:endParaRPr lang="zh-CN" altLang="en-US"/>
          </a:p>
        </p:txBody>
      </p:sp>
      <p:pic>
        <p:nvPicPr>
          <p:cNvPr id="8" name="图片 7" descr="（3）2012年9月6日，中国科学院大学挂牌.JPG"/>
          <p:cNvPicPr>
            <a:picLocks noChangeAspect="1"/>
          </p:cNvPicPr>
          <p:nvPr userDrawn="1"/>
        </p:nvPicPr>
        <p:blipFill>
          <a:blip r:embed="rId4" cstate="print">
            <a:lum bright="38000" contrast="-48000"/>
          </a:blip>
          <a:stretch>
            <a:fillRect/>
          </a:stretch>
        </p:blipFill>
        <p:spPr>
          <a:xfrm>
            <a:off x="0" y="3882932"/>
            <a:ext cx="1080000" cy="720000"/>
          </a:xfrm>
          <a:prstGeom prst="rect">
            <a:avLst/>
          </a:prstGeom>
          <a:solidFill>
            <a:srgbClr val="C00000">
              <a:alpha val="17000"/>
            </a:srgbClr>
          </a:solidFill>
        </p:spPr>
      </p:pic>
      <p:pic>
        <p:nvPicPr>
          <p:cNvPr id="9" name="图片 8" descr="（3）2014年，国科大首届本科生332名，分布在数学、物理学、化学、生命科学、材料科学与工程、计算机科学与技术6个专业.jpg"/>
          <p:cNvPicPr>
            <a:picLocks noChangeAspect="1"/>
          </p:cNvPicPr>
          <p:nvPr userDrawn="1"/>
        </p:nvPicPr>
        <p:blipFill>
          <a:blip r:embed="rId5" cstate="print">
            <a:lum bright="27000" contrast="-73000"/>
          </a:blip>
          <a:stretch>
            <a:fillRect/>
          </a:stretch>
        </p:blipFill>
        <p:spPr>
          <a:xfrm>
            <a:off x="1126958" y="4896970"/>
            <a:ext cx="1080001" cy="720000"/>
          </a:xfrm>
          <a:prstGeom prst="rect">
            <a:avLst/>
          </a:prstGeom>
          <a:solidFill>
            <a:srgbClr val="C00000">
              <a:alpha val="17000"/>
            </a:srgbClr>
          </a:solidFill>
        </p:spPr>
      </p:pic>
      <p:pic>
        <p:nvPicPr>
          <p:cNvPr id="10" name="图片 9" descr="（4）2001年5月22日，新研究生院在北京玉泉路校区隆重举行揭牌仪式，标志着研究生院的建设与发展从此进入一个新的历史时期。图为时任中国科学院院长路甬祥在揭牌仪式上讲话.TIF"/>
          <p:cNvPicPr>
            <a:picLocks noChangeAspect="1"/>
          </p:cNvPicPr>
          <p:nvPr userDrawn="1"/>
        </p:nvPicPr>
        <p:blipFill>
          <a:blip r:embed="rId6" cstate="print">
            <a:lum bright="46000" contrast="-65000"/>
          </a:blip>
          <a:stretch>
            <a:fillRect/>
          </a:stretch>
        </p:blipFill>
        <p:spPr>
          <a:xfrm>
            <a:off x="1126958" y="2870608"/>
            <a:ext cx="1080000" cy="720000"/>
          </a:xfrm>
          <a:prstGeom prst="rect">
            <a:avLst/>
          </a:prstGeom>
          <a:solidFill>
            <a:srgbClr val="C00000">
              <a:alpha val="17000"/>
            </a:srgbClr>
          </a:solidFill>
        </p:spPr>
      </p:pic>
      <p:sp>
        <p:nvSpPr>
          <p:cNvPr id="25" name="矩形 24"/>
          <p:cNvSpPr/>
          <p:nvPr userDrawn="1"/>
        </p:nvSpPr>
        <p:spPr>
          <a:xfrm>
            <a:off x="500034" y="214290"/>
            <a:ext cx="2000264" cy="10001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TextBox 28"/>
          <p:cNvSpPr txBox="1"/>
          <p:nvPr userDrawn="1"/>
        </p:nvSpPr>
        <p:spPr>
          <a:xfrm>
            <a:off x="0" y="2570951"/>
            <a:ext cx="1075509" cy="307777"/>
          </a:xfrm>
          <a:prstGeom prst="rect">
            <a:avLst/>
          </a:prstGeom>
          <a:solidFill>
            <a:srgbClr val="C00000">
              <a:alpha val="17000"/>
            </a:srgbClr>
          </a:solidFill>
          <a:ln>
            <a:noFill/>
          </a:ln>
        </p:spPr>
        <p:txBody>
          <a:bodyPr wrap="square" rtlCol="0">
            <a:spAutoFit/>
          </a:bodyPr>
          <a:lstStyle/>
          <a:p>
            <a:r>
              <a:rPr lang="en-US" altLang="zh-CN" sz="1400" b="1" dirty="0">
                <a:solidFill>
                  <a:schemeClr val="bg1"/>
                </a:solidFill>
                <a:latin typeface="Arial" pitchFamily="34" charset="0"/>
                <a:cs typeface="Arial" pitchFamily="34" charset="0"/>
              </a:rPr>
              <a:t>     </a:t>
            </a:r>
            <a:r>
              <a:rPr lang="en-US" altLang="zh-CN" sz="1200" b="1" dirty="0">
                <a:solidFill>
                  <a:schemeClr val="bg1"/>
                </a:solidFill>
                <a:latin typeface="Arial" pitchFamily="34" charset="0"/>
                <a:cs typeface="Arial" pitchFamily="34" charset="0"/>
              </a:rPr>
              <a:t>1978</a:t>
            </a:r>
            <a:endParaRPr lang="zh-CN" altLang="en-US" sz="1200" b="1" dirty="0">
              <a:solidFill>
                <a:schemeClr val="bg1"/>
              </a:solidFill>
              <a:latin typeface="Arial" pitchFamily="34" charset="0"/>
              <a:cs typeface="Arial" pitchFamily="34" charset="0"/>
            </a:endParaRPr>
          </a:p>
        </p:txBody>
      </p:sp>
      <p:sp>
        <p:nvSpPr>
          <p:cNvPr id="30" name="TextBox 29"/>
          <p:cNvSpPr txBox="1"/>
          <p:nvPr userDrawn="1"/>
        </p:nvSpPr>
        <p:spPr>
          <a:xfrm>
            <a:off x="1126958" y="3584988"/>
            <a:ext cx="1080000" cy="307777"/>
          </a:xfrm>
          <a:prstGeom prst="rect">
            <a:avLst/>
          </a:prstGeom>
          <a:solidFill>
            <a:srgbClr val="C00000">
              <a:alpha val="17000"/>
            </a:srgbClr>
          </a:solidFill>
          <a:ln>
            <a:noFill/>
          </a:ln>
        </p:spPr>
        <p:txBody>
          <a:bodyPr wrap="square" rtlCol="0">
            <a:spAutoFit/>
          </a:bodyPr>
          <a:lstStyle/>
          <a:p>
            <a:r>
              <a:rPr lang="en-US" altLang="zh-CN" sz="1400" dirty="0">
                <a:solidFill>
                  <a:schemeClr val="bg1"/>
                </a:solidFill>
                <a:latin typeface="Arial" pitchFamily="34" charset="0"/>
                <a:cs typeface="Arial" pitchFamily="34" charset="0"/>
              </a:rPr>
              <a:t>    </a:t>
            </a:r>
            <a:r>
              <a:rPr lang="en-US" altLang="zh-CN" sz="1200" dirty="0">
                <a:solidFill>
                  <a:schemeClr val="bg1"/>
                </a:solidFill>
                <a:latin typeface="Arial" pitchFamily="34" charset="0"/>
                <a:cs typeface="Arial" pitchFamily="34" charset="0"/>
              </a:rPr>
              <a:t>   </a:t>
            </a:r>
            <a:r>
              <a:rPr lang="en-US" altLang="zh-CN" sz="1200" b="1" dirty="0">
                <a:solidFill>
                  <a:schemeClr val="bg1"/>
                </a:solidFill>
                <a:latin typeface="Arial" pitchFamily="34" charset="0"/>
                <a:cs typeface="Arial" pitchFamily="34" charset="0"/>
              </a:rPr>
              <a:t>2000</a:t>
            </a:r>
            <a:endParaRPr lang="zh-CN" altLang="en-US" sz="1200" b="1" dirty="0">
              <a:solidFill>
                <a:schemeClr val="bg1"/>
              </a:solidFill>
              <a:latin typeface="Arial" pitchFamily="34" charset="0"/>
              <a:cs typeface="Arial" pitchFamily="34" charset="0"/>
            </a:endParaRPr>
          </a:p>
        </p:txBody>
      </p:sp>
      <p:sp>
        <p:nvSpPr>
          <p:cNvPr id="31" name="TextBox 30"/>
          <p:cNvSpPr txBox="1"/>
          <p:nvPr userDrawn="1"/>
        </p:nvSpPr>
        <p:spPr>
          <a:xfrm>
            <a:off x="0" y="4597312"/>
            <a:ext cx="1071538" cy="307777"/>
          </a:xfrm>
          <a:prstGeom prst="rect">
            <a:avLst/>
          </a:prstGeom>
          <a:solidFill>
            <a:srgbClr val="C00000">
              <a:alpha val="17000"/>
            </a:srgbClr>
          </a:solidFill>
          <a:ln>
            <a:noFill/>
          </a:ln>
        </p:spPr>
        <p:txBody>
          <a:bodyPr wrap="square" rtlCol="0">
            <a:spAutoFit/>
          </a:bodyPr>
          <a:lstStyle/>
          <a:p>
            <a:r>
              <a:rPr lang="en-US" altLang="zh-CN" sz="1400" dirty="0">
                <a:solidFill>
                  <a:schemeClr val="bg1"/>
                </a:solidFill>
                <a:latin typeface="Arial" pitchFamily="34" charset="0"/>
                <a:cs typeface="Arial" pitchFamily="34" charset="0"/>
              </a:rPr>
              <a:t>    </a:t>
            </a:r>
            <a:r>
              <a:rPr lang="en-US" altLang="zh-CN" sz="1200" dirty="0">
                <a:solidFill>
                  <a:schemeClr val="bg1"/>
                </a:solidFill>
                <a:latin typeface="Arial" pitchFamily="34" charset="0"/>
                <a:cs typeface="Arial" pitchFamily="34" charset="0"/>
              </a:rPr>
              <a:t>  </a:t>
            </a:r>
            <a:r>
              <a:rPr lang="en-US" altLang="zh-CN" sz="1200" b="1" dirty="0">
                <a:solidFill>
                  <a:schemeClr val="bg1"/>
                </a:solidFill>
                <a:latin typeface="Arial" pitchFamily="34" charset="0"/>
                <a:cs typeface="Arial" pitchFamily="34" charset="0"/>
              </a:rPr>
              <a:t>2012</a:t>
            </a:r>
            <a:endParaRPr lang="zh-CN" altLang="en-US" sz="1200" b="1" dirty="0">
              <a:solidFill>
                <a:schemeClr val="bg1"/>
              </a:solidFill>
              <a:latin typeface="Arial" pitchFamily="34" charset="0"/>
              <a:cs typeface="Arial" pitchFamily="34" charset="0"/>
            </a:endParaRPr>
          </a:p>
        </p:txBody>
      </p:sp>
      <p:sp>
        <p:nvSpPr>
          <p:cNvPr id="32" name="TextBox 31"/>
          <p:cNvSpPr txBox="1"/>
          <p:nvPr userDrawn="1"/>
        </p:nvSpPr>
        <p:spPr>
          <a:xfrm>
            <a:off x="1126958" y="5611350"/>
            <a:ext cx="1080000" cy="276999"/>
          </a:xfrm>
          <a:prstGeom prst="rect">
            <a:avLst/>
          </a:prstGeom>
          <a:solidFill>
            <a:srgbClr val="C00000">
              <a:alpha val="17000"/>
            </a:srgbClr>
          </a:solidFill>
          <a:ln>
            <a:noFill/>
          </a:ln>
        </p:spPr>
        <p:txBody>
          <a:bodyPr wrap="square" rtlCol="0">
            <a:spAutoFit/>
          </a:bodyPr>
          <a:lstStyle/>
          <a:p>
            <a:r>
              <a:rPr lang="en-US" altLang="zh-CN" sz="1200" dirty="0">
                <a:solidFill>
                  <a:schemeClr val="bg1"/>
                </a:solidFill>
                <a:latin typeface="Arial" pitchFamily="34" charset="0"/>
                <a:cs typeface="Arial" pitchFamily="34" charset="0"/>
              </a:rPr>
              <a:t>      </a:t>
            </a:r>
            <a:r>
              <a:rPr lang="en-US" altLang="zh-CN" sz="1200" b="1" dirty="0">
                <a:solidFill>
                  <a:schemeClr val="bg1"/>
                </a:solidFill>
                <a:latin typeface="Arial" pitchFamily="34" charset="0"/>
                <a:cs typeface="Arial" pitchFamily="34" charset="0"/>
              </a:rPr>
              <a:t> 2014</a:t>
            </a:r>
            <a:endParaRPr lang="zh-CN" altLang="en-US" sz="1200" b="1" dirty="0">
              <a:solidFill>
                <a:schemeClr val="bg1"/>
              </a:solidFill>
              <a:latin typeface="Arial" pitchFamily="34" charset="0"/>
              <a:cs typeface="Arial" pitchFamily="34" charset="0"/>
            </a:endParaRPr>
          </a:p>
        </p:txBody>
      </p:sp>
      <p:cxnSp>
        <p:nvCxnSpPr>
          <p:cNvPr id="15" name="直接连接符 14"/>
          <p:cNvCxnSpPr/>
          <p:nvPr userDrawn="1"/>
        </p:nvCxnSpPr>
        <p:spPr>
          <a:xfrm rot="5400000">
            <a:off x="-1519708" y="3892938"/>
            <a:ext cx="5214950" cy="794"/>
          </a:xfrm>
          <a:prstGeom prst="line">
            <a:avLst/>
          </a:prstGeom>
          <a:ln w="44450">
            <a:solidFill>
              <a:srgbClr val="002060">
                <a:alpha val="41000"/>
              </a:srgbClr>
            </a:solidFill>
          </a:ln>
          <a:effectLst>
            <a:outerShdw blurRad="50800" dist="38100" algn="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22" name="图片 21" descr="横版组合——透明.png"/>
          <p:cNvPicPr>
            <a:picLocks noChangeAspect="1"/>
          </p:cNvPicPr>
          <p:nvPr userDrawn="1"/>
        </p:nvPicPr>
        <p:blipFill>
          <a:blip r:embed="rId7"/>
          <a:stretch>
            <a:fillRect/>
          </a:stretch>
        </p:blipFill>
        <p:spPr>
          <a:xfrm>
            <a:off x="357158" y="285728"/>
            <a:ext cx="2928958" cy="614198"/>
          </a:xfrm>
          <a:prstGeom prst="rect">
            <a:avLst/>
          </a:prstGeom>
        </p:spPr>
      </p:pic>
      <p:pic>
        <p:nvPicPr>
          <p:cNvPr id="23" name="图片 22"/>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rot="19593039">
            <a:off x="6999201" y="4713191"/>
            <a:ext cx="2214554" cy="221455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a:xfrm>
            <a:off x="457200" y="1600200"/>
            <a:ext cx="82296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32107C6-EE65-416E-99BC-BCBE9E6BD96C}" type="datetimeFigureOut">
              <a:rPr lang="zh-CN" altLang="en-US" smtClean="0"/>
              <a:pPr/>
              <a:t>2021/11/30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73A25E-3B74-4562-9628-2AD54190B266}"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32107C6-EE65-416E-99BC-BCBE9E6BD96C}" type="datetimeFigureOut">
              <a:rPr lang="zh-CN" altLang="en-US" smtClean="0"/>
              <a:pPr/>
              <a:t>2021/11/30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73A25E-3B74-4562-9628-2AD54190B266}" type="slidenum">
              <a:rPr lang="zh-CN" altLang="en-US" smtClean="0"/>
              <a:pPr/>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标题幻灯片">
    <p:bg>
      <p:bgPr>
        <a:blipFill dpi="0" rotWithShape="1">
          <a:blip r:embed="rId2" cstate="print">
            <a:alphaModFix amt="18000"/>
            <a:lum/>
          </a:blip>
          <a:srcRect/>
          <a:stretch>
            <a:fillRect l="-14000" r="-11000"/>
          </a:stretch>
        </a:blipFill>
        <a:effectLst/>
      </p:bgPr>
    </p:bg>
    <p:spTree>
      <p:nvGrpSpPr>
        <p:cNvPr id="1" name=""/>
        <p:cNvGrpSpPr/>
        <p:nvPr/>
      </p:nvGrpSpPr>
      <p:grpSpPr>
        <a:xfrm>
          <a:off x="0" y="0"/>
          <a:ext cx="0" cy="0"/>
          <a:chOff x="0" y="0"/>
          <a:chExt cx="0" cy="0"/>
        </a:xfrm>
      </p:grpSpPr>
      <p:sp>
        <p:nvSpPr>
          <p:cNvPr id="12" name="矩形 11"/>
          <p:cNvSpPr/>
          <p:nvPr userDrawn="1"/>
        </p:nvSpPr>
        <p:spPr>
          <a:xfrm>
            <a:off x="0" y="0"/>
            <a:ext cx="9144000" cy="2348880"/>
          </a:xfrm>
          <a:prstGeom prst="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3">
            <a:schemeClr val="lt1"/>
          </a:lnRef>
          <a:fillRef idx="1">
            <a:schemeClr val="accent1"/>
          </a:fillRef>
          <a:effectRef idx="1">
            <a:schemeClr val="accent1"/>
          </a:effectRef>
          <a:fontRef idx="minor">
            <a:schemeClr val="lt1"/>
          </a:fontRef>
        </p:style>
        <p:txBody>
          <a:bodyPr anchor="ctr"/>
          <a:lstStyle/>
          <a:p>
            <a:pPr>
              <a:defRPr/>
            </a:pPr>
            <a:endParaRPr lang="zh-CN" altLang="en-US" dirty="0">
              <a:ln>
                <a:solidFill>
                  <a:schemeClr val="tx2">
                    <a:lumMod val="60000"/>
                    <a:lumOff val="40000"/>
                  </a:schemeClr>
                </a:solidFill>
              </a:ln>
              <a:solidFill>
                <a:schemeClr val="tx2"/>
              </a:solidFill>
              <a:effectLst>
                <a:outerShdw blurRad="50800" dist="38100" dir="2700000" algn="tl" rotWithShape="0">
                  <a:prstClr val="black">
                    <a:alpha val="40000"/>
                  </a:prstClr>
                </a:outerShdw>
              </a:effectLst>
            </a:endParaRPr>
          </a:p>
        </p:txBody>
      </p:sp>
      <p:sp>
        <p:nvSpPr>
          <p:cNvPr id="4" name="日期占位符 3"/>
          <p:cNvSpPr>
            <a:spLocks noGrp="1"/>
          </p:cNvSpPr>
          <p:nvPr>
            <p:ph type="dt" sz="half" idx="10"/>
          </p:nvPr>
        </p:nvSpPr>
        <p:spPr/>
        <p:txBody>
          <a:bodyPr/>
          <a:lstStyle/>
          <a:p>
            <a:fld id="{F34EAC58-701C-4C91-B5B0-569B82A1EED8}" type="datetimeFigureOut">
              <a:rPr lang="zh-CN" altLang="en-US" smtClean="0"/>
              <a:pPr/>
              <a:t>2021/11/30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4CF5F1E-8A68-4E27-9A5E-D196D58037A6}" type="slidenum">
              <a:rPr lang="zh-CN" altLang="en-US" smtClean="0"/>
              <a:pPr/>
              <a:t>‹#›</a:t>
            </a:fld>
            <a:endParaRPr lang="zh-CN" altLang="en-US"/>
          </a:p>
        </p:txBody>
      </p:sp>
      <p:sp>
        <p:nvSpPr>
          <p:cNvPr id="10" name="矩形 9"/>
          <p:cNvSpPr/>
          <p:nvPr userDrawn="1"/>
        </p:nvSpPr>
        <p:spPr>
          <a:xfrm>
            <a:off x="0" y="2385566"/>
            <a:ext cx="9144000" cy="17463"/>
          </a:xfrm>
          <a:prstGeom prst="rect">
            <a:avLst/>
          </a:prstGeom>
          <a:solidFill>
            <a:schemeClr val="bg2"/>
          </a:solidFill>
          <a:ln>
            <a:noFill/>
          </a:ln>
        </p:spPr>
        <p:style>
          <a:lnRef idx="3">
            <a:schemeClr val="lt1"/>
          </a:lnRef>
          <a:fillRef idx="1">
            <a:schemeClr val="accent1"/>
          </a:fillRef>
          <a:effectRef idx="1">
            <a:schemeClr val="accent1"/>
          </a:effectRef>
          <a:fontRef idx="minor">
            <a:schemeClr val="lt1"/>
          </a:fontRef>
        </p:style>
        <p:txBody>
          <a:bodyPr anchor="ctr"/>
          <a:lstStyle/>
          <a:p>
            <a:pPr>
              <a:defRPr/>
            </a:pPr>
            <a:endParaRPr lang="zh-CN" altLang="en-US" dirty="0">
              <a:ln>
                <a:solidFill>
                  <a:schemeClr val="tx2">
                    <a:lumMod val="60000"/>
                    <a:lumOff val="40000"/>
                  </a:schemeClr>
                </a:solidFill>
              </a:ln>
              <a:solidFill>
                <a:schemeClr val="tx2"/>
              </a:solidFill>
            </a:endParaRPr>
          </a:p>
        </p:txBody>
      </p:sp>
      <p:pic>
        <p:nvPicPr>
          <p:cNvPr id="11" name="图片 10" descr="横版组合（白色）——透明.png"/>
          <p:cNvPicPr>
            <a:picLocks noChangeAspect="1"/>
          </p:cNvPicPr>
          <p:nvPr userDrawn="1"/>
        </p:nvPicPr>
        <p:blipFill>
          <a:blip r:embed="rId3"/>
          <a:stretch>
            <a:fillRect/>
          </a:stretch>
        </p:blipFill>
        <p:spPr>
          <a:xfrm>
            <a:off x="2000232" y="714356"/>
            <a:ext cx="4739757" cy="1000132"/>
          </a:xfrm>
          <a:prstGeom prst="rect">
            <a:avLst/>
          </a:prstGeom>
        </p:spPr>
      </p:pic>
    </p:spTree>
    <p:extLst>
      <p:ext uri="{BB962C8B-B14F-4D97-AF65-F5344CB8AC3E}">
        <p14:creationId xmlns:p14="http://schemas.microsoft.com/office/powerpoint/2010/main" val="10612759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a:xfrm>
            <a:off x="457200" y="1600200"/>
            <a:ext cx="8229600" cy="4525963"/>
          </a:xfrm>
          <a:prstGeom prst="rect">
            <a:avLst/>
          </a:prstGeo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932107C6-EE65-416E-99BC-BCBE9E6BD96C}" type="datetimeFigureOut">
              <a:rPr lang="zh-CN" altLang="en-US" smtClean="0"/>
              <a:pPr/>
              <a:t>2021/11/30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73A25E-3B74-4562-9628-2AD54190B266}"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932107C6-EE65-416E-99BC-BCBE9E6BD96C}" type="datetimeFigureOut">
              <a:rPr lang="zh-CN" altLang="en-US" smtClean="0"/>
              <a:pPr/>
              <a:t>2021/11/30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73A25E-3B74-4562-9628-2AD54190B266}"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932107C6-EE65-416E-99BC-BCBE9E6BD96C}" type="datetimeFigureOut">
              <a:rPr lang="zh-CN" altLang="en-US" smtClean="0"/>
              <a:pPr/>
              <a:t>2021/11/30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F73A25E-3B74-4562-9628-2AD54190B266}"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932107C6-EE65-416E-99BC-BCBE9E6BD96C}" type="datetimeFigureOut">
              <a:rPr lang="zh-CN" altLang="en-US" smtClean="0"/>
              <a:pPr/>
              <a:t>2021/11/30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F73A25E-3B74-4562-9628-2AD54190B266}"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32107C6-EE65-416E-99BC-BCBE9E6BD96C}" type="datetimeFigureOut">
              <a:rPr lang="zh-CN" altLang="en-US" smtClean="0"/>
              <a:pPr/>
              <a:t>2021/11/30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F73A25E-3B74-4562-9628-2AD54190B266}"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32107C6-EE65-416E-99BC-BCBE9E6BD96C}" type="datetimeFigureOut">
              <a:rPr lang="zh-CN" altLang="en-US" smtClean="0"/>
              <a:pPr/>
              <a:t>2021/11/30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F73A25E-3B74-4562-9628-2AD54190B266}"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32107C6-EE65-416E-99BC-BCBE9E6BD96C}" type="datetimeFigureOut">
              <a:rPr lang="zh-CN" altLang="en-US" smtClean="0"/>
              <a:pPr/>
              <a:t>2021/11/30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F73A25E-3B74-4562-9628-2AD54190B266}"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32107C6-EE65-416E-99BC-BCBE9E6BD96C}" type="datetimeFigureOut">
              <a:rPr lang="zh-CN" altLang="en-US" smtClean="0"/>
              <a:pPr/>
              <a:t>2021/11/30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F73A25E-3B74-4562-9628-2AD54190B266}"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alphaModFix amt="25000"/>
            <a:lum/>
          </a:blip>
          <a:srcRect/>
          <a:tile tx="0" ty="0" sx="100000" sy="100000" flip="none" algn="tl"/>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2107C6-EE65-416E-99BC-BCBE9E6BD96C}" type="datetimeFigureOut">
              <a:rPr lang="zh-CN" altLang="en-US" smtClean="0"/>
              <a:pPr/>
              <a:t>2021/11/30</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73A25E-3B74-4562-9628-2AD54190B266}" type="slidenum">
              <a:rPr lang="zh-CN" altLang="en-US" smtClean="0"/>
              <a:pPr/>
              <a:t>‹#›</a:t>
            </a:fld>
            <a:endParaRPr lang="zh-CN" altLang="en-US"/>
          </a:p>
        </p:txBody>
      </p:sp>
      <p:pic>
        <p:nvPicPr>
          <p:cNvPr id="13" name="图片 12"/>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3071802" y="2143116"/>
            <a:ext cx="2928958" cy="2928958"/>
          </a:xfrm>
          <a:prstGeom prst="rect">
            <a:avLst/>
          </a:prstGeom>
        </p:spPr>
      </p:pic>
      <p:sp>
        <p:nvSpPr>
          <p:cNvPr id="21" name="矩形 20"/>
          <p:cNvSpPr/>
          <p:nvPr userDrawn="1"/>
        </p:nvSpPr>
        <p:spPr>
          <a:xfrm>
            <a:off x="618032" y="2967335"/>
            <a:ext cx="184731" cy="923330"/>
          </a:xfrm>
          <a:prstGeom prst="rect">
            <a:avLst/>
          </a:prstGeom>
          <a:noFill/>
        </p:spPr>
        <p:txBody>
          <a:bodyPr wrap="none" lIns="91440" tIns="45720" rIns="91440" bIns="4572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endParaRPr lang="zh-CN" altLang="en-US" sz="5400" b="1" cap="none"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endParaRPr>
          </a:p>
        </p:txBody>
      </p:sp>
      <p:sp>
        <p:nvSpPr>
          <p:cNvPr id="29" name="矩形 28"/>
          <p:cNvSpPr/>
          <p:nvPr userDrawn="1"/>
        </p:nvSpPr>
        <p:spPr>
          <a:xfrm>
            <a:off x="7572364" y="6211669"/>
            <a:ext cx="1571636" cy="646331"/>
          </a:xfrm>
          <a:prstGeom prst="rect">
            <a:avLst/>
          </a:prstGeom>
          <a:noFill/>
        </p:spPr>
        <p:txBody>
          <a:bodyPr wrap="square" lIns="91440" tIns="45720" rIns="91440" bIns="45720">
            <a:spAutoFit/>
          </a:bodyPr>
          <a:lstStyle/>
          <a:p>
            <a:pPr algn="ctr"/>
            <a:r>
              <a:rPr lang="en-US" altLang="zh-CN" sz="3600" b="1" cap="none" spc="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Georgia" pitchFamily="18" charset="0"/>
                <a:ea typeface="Verdana" pitchFamily="34" charset="0"/>
                <a:cs typeface="Verdana" pitchFamily="34" charset="0"/>
              </a:rPr>
              <a:t>UCAS</a:t>
            </a:r>
            <a:endParaRPr lang="zh-CN" altLang="en-US" sz="3600" b="1" cap="none" spc="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Georgia" pitchFamily="18" charset="0"/>
              <a:ea typeface="Gulim" pitchFamily="34" charset="-127"/>
              <a:cs typeface="Verdana"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43CA0E91-661D-1041-B0C6-B4AF48106DB3}"/>
              </a:ext>
            </a:extLst>
          </p:cNvPr>
          <p:cNvSpPr txBox="1"/>
          <p:nvPr/>
        </p:nvSpPr>
        <p:spPr>
          <a:xfrm>
            <a:off x="1547664" y="2852936"/>
            <a:ext cx="5976664" cy="2246769"/>
          </a:xfrm>
          <a:prstGeom prst="rect">
            <a:avLst/>
          </a:prstGeom>
          <a:noFill/>
        </p:spPr>
        <p:txBody>
          <a:bodyPr wrap="square" rtlCol="0">
            <a:spAutoFit/>
          </a:bodyPr>
          <a:lstStyle/>
          <a:p>
            <a:pPr algn="ctr"/>
            <a:r>
              <a:rPr lang="en" altLang="zh-CN" sz="4400" b="1" dirty="0">
                <a:latin typeface="PingFang SC" panose="020B0400000000000000" pitchFamily="34" charset="-122"/>
                <a:ea typeface="PingFang SC" panose="020B0400000000000000" pitchFamily="34" charset="-122"/>
              </a:rPr>
              <a:t>Proxy Pattern</a:t>
            </a:r>
          </a:p>
          <a:p>
            <a:pPr algn="ctr"/>
            <a:endParaRPr lang="en" altLang="zh-CN" sz="2400" b="1" dirty="0">
              <a:latin typeface="PingFang SC" panose="020B0400000000000000" pitchFamily="34" charset="-122"/>
              <a:ea typeface="PingFang SC" panose="020B0400000000000000" pitchFamily="34" charset="-122"/>
            </a:endParaRPr>
          </a:p>
          <a:p>
            <a:pPr algn="ctr"/>
            <a:r>
              <a:rPr lang="zh-CN" altLang="en-US" b="1" dirty="0">
                <a:latin typeface="PingFang SC" panose="020B0400000000000000" pitchFamily="34" charset="-122"/>
                <a:ea typeface="PingFang SC" panose="020B0400000000000000" pitchFamily="34" charset="-122"/>
              </a:rPr>
              <a:t>对象结构型模式</a:t>
            </a:r>
            <a:endParaRPr lang="en-US" altLang="zh-CN" b="1" dirty="0">
              <a:latin typeface="PingFang SC" panose="020B0400000000000000" pitchFamily="34" charset="-122"/>
              <a:ea typeface="PingFang SC" panose="020B0400000000000000" pitchFamily="34" charset="-122"/>
            </a:endParaRPr>
          </a:p>
          <a:p>
            <a:pPr algn="ctr"/>
            <a:endParaRPr lang="en-US" altLang="zh-CN" b="1" dirty="0">
              <a:latin typeface="PingFang SC" panose="020B0400000000000000" pitchFamily="34" charset="-122"/>
              <a:ea typeface="PingFang SC" panose="020B0400000000000000" pitchFamily="34" charset="-122"/>
            </a:endParaRPr>
          </a:p>
          <a:p>
            <a:pPr algn="ctr"/>
            <a:endParaRPr lang="en-US" altLang="zh-CN" b="1" dirty="0">
              <a:latin typeface="PingFang SC" panose="020B0400000000000000" pitchFamily="34" charset="-122"/>
              <a:ea typeface="PingFang SC" panose="020B0400000000000000" pitchFamily="34" charset="-122"/>
            </a:endParaRPr>
          </a:p>
          <a:p>
            <a:pPr algn="ctr"/>
            <a:r>
              <a:rPr lang="zh-CN" altLang="en-US" b="1" dirty="0">
                <a:latin typeface="PingFang SC" panose="020B0400000000000000" pitchFamily="34" charset="-122"/>
                <a:ea typeface="PingFang SC" panose="020B0400000000000000" pitchFamily="34" charset="-122"/>
              </a:rPr>
              <a:t>汇报人：高梓源</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Comparison</a:t>
            </a:r>
            <a:r>
              <a:rPr lang="zh-CN" altLang="en-US" sz="2800" dirty="0">
                <a:latin typeface="PingFang SC" panose="020B0400000000000000" pitchFamily="34" charset="-122"/>
                <a:ea typeface="PingFang SC" panose="020B0400000000000000" pitchFamily="34" charset="-122"/>
              </a:rPr>
              <a:t> </a:t>
            </a:r>
            <a:r>
              <a:rPr lang="en-US" altLang="zh-CN" sz="2800" dirty="0">
                <a:latin typeface="PingFang SC" panose="020B0400000000000000" pitchFamily="34" charset="-122"/>
                <a:ea typeface="PingFang SC" panose="020B0400000000000000" pitchFamily="34" charset="-122"/>
              </a:rPr>
              <a:t>to:</a:t>
            </a:r>
            <a:br>
              <a:rPr lang="en-US" altLang="zh-CN" sz="2800" dirty="0">
                <a:latin typeface="PingFang SC" panose="020B0400000000000000" pitchFamily="34" charset="-122"/>
                <a:ea typeface="PingFang SC" panose="020B0400000000000000" pitchFamily="34" charset="-122"/>
              </a:rPr>
            </a:br>
            <a:r>
              <a:rPr lang="en-US" altLang="zh-CN" sz="2400" dirty="0">
                <a:latin typeface="PingFang SC" panose="020B0400000000000000" pitchFamily="34" charset="-122"/>
                <a:ea typeface="PingFang SC" panose="020B0400000000000000" pitchFamily="34" charset="-122"/>
              </a:rPr>
              <a:t>Decorator </a:t>
            </a:r>
            <a:r>
              <a:rPr lang="zh-CN" altLang="en-US" sz="2400" dirty="0">
                <a:latin typeface="PingFang SC" panose="020B0400000000000000" pitchFamily="34" charset="-122"/>
                <a:ea typeface="PingFang SC" panose="020B0400000000000000" pitchFamily="34" charset="-122"/>
              </a:rPr>
              <a:t>装饰器</a:t>
            </a:r>
            <a:endParaRPr lang="zh-CN" altLang="en-US" sz="28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251520" y="1432347"/>
            <a:ext cx="8468058" cy="1060549"/>
          </a:xfrm>
        </p:spPr>
        <p:txBody>
          <a:bodyPr/>
          <a:lstStyle/>
          <a:p>
            <a:r>
              <a:rPr lang="zh-CN" altLang="en-US" sz="2000" dirty="0">
                <a:latin typeface="PingFang SC" panose="020B0400000000000000" pitchFamily="34" charset="-122"/>
                <a:ea typeface="PingFang SC" panose="020B0400000000000000" pitchFamily="34" charset="-122"/>
              </a:rPr>
              <a:t>通过装饰来丰富原有对象的功能，</a:t>
            </a:r>
            <a:r>
              <a:rPr lang="zh-CN" altLang="en-US" sz="2000" dirty="0">
                <a:solidFill>
                  <a:srgbClr val="FF0000"/>
                </a:solidFill>
                <a:latin typeface="PingFang SC" panose="020B0400000000000000" pitchFamily="34" charset="-122"/>
                <a:ea typeface="PingFang SC" panose="020B0400000000000000" pitchFamily="34" charset="-122"/>
              </a:rPr>
              <a:t>想要实现的都不再是原有对象的功能</a:t>
            </a:r>
          </a:p>
          <a:p>
            <a:r>
              <a:rPr lang="zh-CN" altLang="en-US" sz="2000" dirty="0">
                <a:solidFill>
                  <a:srgbClr val="FF0000"/>
                </a:solidFill>
                <a:latin typeface="PingFang SC" panose="020B0400000000000000" pitchFamily="34" charset="-122"/>
                <a:ea typeface="PingFang SC" panose="020B0400000000000000" pitchFamily="34" charset="-122"/>
              </a:rPr>
              <a:t>适配器是同类的需求，装饰器是不同类型的功能</a:t>
            </a:r>
          </a:p>
        </p:txBody>
      </p:sp>
      <p:pic>
        <p:nvPicPr>
          <p:cNvPr id="4" name="图片 3">
            <a:extLst>
              <a:ext uri="{FF2B5EF4-FFF2-40B4-BE49-F238E27FC236}">
                <a16:creationId xmlns:a16="http://schemas.microsoft.com/office/drawing/2014/main" id="{46A8DF86-B758-2841-B09A-F24DCF553B55}"/>
              </a:ext>
            </a:extLst>
          </p:cNvPr>
          <p:cNvPicPr>
            <a:picLocks noChangeAspect="1"/>
          </p:cNvPicPr>
          <p:nvPr/>
        </p:nvPicPr>
        <p:blipFill>
          <a:blip r:embed="rId2"/>
          <a:stretch>
            <a:fillRect/>
          </a:stretch>
        </p:blipFill>
        <p:spPr>
          <a:xfrm>
            <a:off x="1427051" y="2439313"/>
            <a:ext cx="6289898" cy="4144049"/>
          </a:xfrm>
          <a:prstGeom prst="rect">
            <a:avLst/>
          </a:prstGeom>
        </p:spPr>
      </p:pic>
    </p:spTree>
    <p:extLst>
      <p:ext uri="{BB962C8B-B14F-4D97-AF65-F5344CB8AC3E}">
        <p14:creationId xmlns:p14="http://schemas.microsoft.com/office/powerpoint/2010/main" val="17060717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Comparison</a:t>
            </a:r>
            <a:r>
              <a:rPr lang="zh-CN" altLang="en-US" sz="2800" dirty="0">
                <a:latin typeface="PingFang SC" panose="020B0400000000000000" pitchFamily="34" charset="-122"/>
                <a:ea typeface="PingFang SC" panose="020B0400000000000000" pitchFamily="34" charset="-122"/>
              </a:rPr>
              <a:t> </a:t>
            </a:r>
            <a:r>
              <a:rPr lang="en-US" altLang="zh-CN" sz="2800" dirty="0">
                <a:latin typeface="PingFang SC" panose="020B0400000000000000" pitchFamily="34" charset="-122"/>
                <a:ea typeface="PingFang SC" panose="020B0400000000000000" pitchFamily="34" charset="-122"/>
              </a:rPr>
              <a:t>to:</a:t>
            </a:r>
            <a:br>
              <a:rPr lang="en-US" altLang="zh-CN" sz="2800" dirty="0">
                <a:latin typeface="PingFang SC" panose="020B0400000000000000" pitchFamily="34" charset="-122"/>
                <a:ea typeface="PingFang SC" panose="020B0400000000000000" pitchFamily="34" charset="-122"/>
              </a:rPr>
            </a:br>
            <a:r>
              <a:rPr lang="en-US" altLang="zh-CN" sz="2400" dirty="0">
                <a:latin typeface="PingFang SC" panose="020B0400000000000000" pitchFamily="34" charset="-122"/>
                <a:ea typeface="PingFang SC" panose="020B0400000000000000" pitchFamily="34" charset="-122"/>
              </a:rPr>
              <a:t>Iterator</a:t>
            </a:r>
            <a:r>
              <a:rPr lang="zh-CN" altLang="en-US" sz="2400" dirty="0">
                <a:latin typeface="PingFang SC" panose="020B0400000000000000" pitchFamily="34" charset="-122"/>
                <a:ea typeface="PingFang SC" panose="020B0400000000000000" pitchFamily="34" charset="-122"/>
              </a:rPr>
              <a:t> 迭代器</a:t>
            </a:r>
            <a:endParaRPr lang="zh-CN" altLang="en-US" sz="28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457200" y="1432347"/>
            <a:ext cx="8262378" cy="1060549"/>
          </a:xfrm>
        </p:spPr>
        <p:txBody>
          <a:bodyPr/>
          <a:lstStyle/>
          <a:p>
            <a:r>
              <a:rPr lang="zh-CN" altLang="en-US" sz="2000" dirty="0">
                <a:solidFill>
                  <a:srgbClr val="FF0000"/>
                </a:solidFill>
                <a:latin typeface="PingFang SC" panose="020B0400000000000000" pitchFamily="34" charset="-122"/>
                <a:ea typeface="PingFang SC" panose="020B0400000000000000" pitchFamily="34" charset="-122"/>
              </a:rPr>
              <a:t>是代理模式在数组迭代器中的应用</a:t>
            </a:r>
            <a:r>
              <a:rPr lang="zh-CN" altLang="en-US" sz="2000" dirty="0">
                <a:latin typeface="PingFang SC" panose="020B0400000000000000" pitchFamily="34" charset="-122"/>
                <a:ea typeface="PingFang SC" panose="020B0400000000000000" pitchFamily="34" charset="-122"/>
              </a:rPr>
              <a:t>，通过迭代器的方式遍历聚合元素而无需知晓底层实现，</a:t>
            </a:r>
            <a:r>
              <a:rPr lang="en" altLang="zh-CN" sz="2000" dirty="0">
                <a:solidFill>
                  <a:srgbClr val="FF0000"/>
                </a:solidFill>
                <a:latin typeface="PingFang SC" panose="020B0400000000000000" pitchFamily="34" charset="-122"/>
                <a:ea typeface="PingFang SC" panose="020B0400000000000000" pitchFamily="34" charset="-122"/>
              </a:rPr>
              <a:t>caching</a:t>
            </a:r>
            <a:endParaRPr lang="zh-CN" altLang="en-US" sz="2000" dirty="0">
              <a:solidFill>
                <a:srgbClr val="FF0000"/>
              </a:solidFill>
              <a:latin typeface="PingFang SC" panose="020B0400000000000000" pitchFamily="34" charset="-122"/>
              <a:ea typeface="PingFang SC" panose="020B0400000000000000" pitchFamily="34" charset="-122"/>
            </a:endParaRPr>
          </a:p>
        </p:txBody>
      </p:sp>
      <p:pic>
        <p:nvPicPr>
          <p:cNvPr id="5122" name="Picture 2" descr="迭代器模式的 UML 图">
            <a:extLst>
              <a:ext uri="{FF2B5EF4-FFF2-40B4-BE49-F238E27FC236}">
                <a16:creationId xmlns:a16="http://schemas.microsoft.com/office/drawing/2014/main" id="{3941D4F7-AEBE-E44A-934A-E7B134E1DF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576" y="2492896"/>
            <a:ext cx="7394743" cy="35368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13217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D80C1075-202C-6249-9CBF-AD1767688E42}"/>
              </a:ext>
            </a:extLst>
          </p:cNvPr>
          <p:cNvSpPr>
            <a:spLocks noGrp="1"/>
          </p:cNvSpPr>
          <p:nvPr>
            <p:ph type="body" idx="1"/>
          </p:nvPr>
        </p:nvSpPr>
        <p:spPr>
          <a:xfrm>
            <a:off x="692607" y="3129099"/>
            <a:ext cx="7772400" cy="599802"/>
          </a:xfrm>
        </p:spPr>
        <p:txBody>
          <a:bodyPr/>
          <a:lstStyle/>
          <a:p>
            <a:r>
              <a:rPr kumimoji="1" lang="zh-CN" altLang="en-US" sz="3200" dirty="0">
                <a:latin typeface="PingFang SC" panose="020B0400000000000000" pitchFamily="34" charset="-122"/>
                <a:ea typeface="PingFang SC" panose="020B0400000000000000" pitchFamily="34" charset="-122"/>
              </a:rPr>
              <a:t>目录</a:t>
            </a:r>
          </a:p>
        </p:txBody>
      </p:sp>
      <p:sp>
        <p:nvSpPr>
          <p:cNvPr id="6" name="文本框 5">
            <a:extLst>
              <a:ext uri="{FF2B5EF4-FFF2-40B4-BE49-F238E27FC236}">
                <a16:creationId xmlns:a16="http://schemas.microsoft.com/office/drawing/2014/main" id="{558FCDF3-4EE1-9341-8A10-FDF335E4B497}"/>
              </a:ext>
            </a:extLst>
          </p:cNvPr>
          <p:cNvSpPr txBox="1"/>
          <p:nvPr/>
        </p:nvSpPr>
        <p:spPr>
          <a:xfrm>
            <a:off x="685800" y="4293096"/>
            <a:ext cx="7772400" cy="1569660"/>
          </a:xfrm>
          <a:prstGeom prst="rect">
            <a:avLst/>
          </a:prstGeom>
          <a:noFill/>
        </p:spPr>
        <p:txBody>
          <a:bodyPr wrap="square" rtlCol="0">
            <a:spAutoFit/>
          </a:bodyPr>
          <a:lstStyle/>
          <a:p>
            <a:pPr marL="342900" indent="-342900">
              <a:buFontTx/>
              <a:buChar char="-"/>
            </a:pPr>
            <a:r>
              <a:rPr kumimoji="1" lang="en-US" altLang="zh-CN" sz="2400" dirty="0"/>
              <a:t>External Example</a:t>
            </a:r>
          </a:p>
          <a:p>
            <a:pPr marL="342900" indent="-342900">
              <a:buFontTx/>
              <a:buChar char="-"/>
            </a:pPr>
            <a:r>
              <a:rPr kumimoji="1" lang="en-US" altLang="zh-CN" sz="2400" dirty="0"/>
              <a:t>Implementation</a:t>
            </a:r>
          </a:p>
          <a:p>
            <a:pPr marL="342900" indent="-342900">
              <a:buFontTx/>
              <a:buChar char="-"/>
            </a:pPr>
            <a:r>
              <a:rPr kumimoji="1" lang="en-US" altLang="zh-CN" sz="2400" dirty="0"/>
              <a:t>Comparison</a:t>
            </a:r>
          </a:p>
          <a:p>
            <a:pPr marL="342900" indent="-342900">
              <a:buFontTx/>
              <a:buChar char="-"/>
            </a:pPr>
            <a:r>
              <a:rPr kumimoji="1" lang="en-US" altLang="zh-CN" sz="2400" dirty="0">
                <a:solidFill>
                  <a:srgbClr val="FF0000"/>
                </a:solidFill>
              </a:rPr>
              <a:t>Application</a:t>
            </a:r>
          </a:p>
        </p:txBody>
      </p:sp>
      <p:sp>
        <p:nvSpPr>
          <p:cNvPr id="7" name="文本占位符 2">
            <a:extLst>
              <a:ext uri="{FF2B5EF4-FFF2-40B4-BE49-F238E27FC236}">
                <a16:creationId xmlns:a16="http://schemas.microsoft.com/office/drawing/2014/main" id="{0D923CBB-91CF-D340-B9F5-8A176E8DFA97}"/>
              </a:ext>
            </a:extLst>
          </p:cNvPr>
          <p:cNvSpPr txBox="1">
            <a:spLocks/>
          </p:cNvSpPr>
          <p:nvPr/>
        </p:nvSpPr>
        <p:spPr>
          <a:xfrm>
            <a:off x="692607" y="1124744"/>
            <a:ext cx="7772400" cy="599802"/>
          </a:xfrm>
          <a:prstGeom prst="rect">
            <a:avLst/>
          </a:prstGeom>
        </p:spPr>
        <p:txBody>
          <a:bodyPr anchor="b"/>
          <a:lstStyle>
            <a:lvl1pPr marL="0" indent="0" algn="l"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l"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9pPr>
          </a:lstStyle>
          <a:p>
            <a:r>
              <a:rPr kumimoji="1" lang="zh-CN" altLang="en-US" sz="3200" dirty="0">
                <a:latin typeface="PingFang SC" panose="020B0400000000000000" pitchFamily="34" charset="-122"/>
                <a:ea typeface="PingFang SC" panose="020B0400000000000000" pitchFamily="34" charset="-122"/>
              </a:rPr>
              <a:t>根本目的</a:t>
            </a:r>
          </a:p>
        </p:txBody>
      </p:sp>
      <p:sp>
        <p:nvSpPr>
          <p:cNvPr id="8" name="文本框 7">
            <a:extLst>
              <a:ext uri="{FF2B5EF4-FFF2-40B4-BE49-F238E27FC236}">
                <a16:creationId xmlns:a16="http://schemas.microsoft.com/office/drawing/2014/main" id="{068C0943-1B23-6541-BC1D-86FCC0D09941}"/>
              </a:ext>
            </a:extLst>
          </p:cNvPr>
          <p:cNvSpPr txBox="1"/>
          <p:nvPr/>
        </p:nvSpPr>
        <p:spPr>
          <a:xfrm>
            <a:off x="685800" y="1853406"/>
            <a:ext cx="7772400" cy="369332"/>
          </a:xfrm>
          <a:prstGeom prst="rect">
            <a:avLst/>
          </a:prstGeom>
          <a:noFill/>
        </p:spPr>
        <p:txBody>
          <a:bodyPr wrap="square" rtlCol="0">
            <a:spAutoFit/>
          </a:bodyPr>
          <a:lstStyle/>
          <a:p>
            <a:r>
              <a:rPr lang="zh-CN" altLang="en-US" dirty="0"/>
              <a:t>当我们确实合理地需要某个对象的时候才进行创建、初始化和使用</a:t>
            </a:r>
            <a:endParaRPr kumimoji="1" lang="en-US" altLang="zh-CN" sz="2400" dirty="0"/>
          </a:p>
        </p:txBody>
      </p:sp>
    </p:spTree>
    <p:extLst>
      <p:ext uri="{BB962C8B-B14F-4D97-AF65-F5344CB8AC3E}">
        <p14:creationId xmlns:p14="http://schemas.microsoft.com/office/powerpoint/2010/main" val="28877779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Application:</a:t>
            </a:r>
            <a:br>
              <a:rPr lang="en-US" altLang="zh-CN" sz="2800" dirty="0">
                <a:latin typeface="PingFang SC" panose="020B0400000000000000" pitchFamily="34" charset="-122"/>
                <a:ea typeface="PingFang SC" panose="020B0400000000000000" pitchFamily="34" charset="-122"/>
              </a:rPr>
            </a:br>
            <a:r>
              <a:rPr lang="en-US" altLang="zh-CN" sz="2400" dirty="0">
                <a:latin typeface="PingFang SC" panose="020B0400000000000000" pitchFamily="34" charset="-122"/>
                <a:ea typeface="PingFang SC" panose="020B0400000000000000" pitchFamily="34" charset="-122"/>
              </a:rPr>
              <a:t>Copy on Write(OS)</a:t>
            </a:r>
            <a:endParaRPr lang="zh-CN" altLang="en-US" sz="28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150626" y="1432347"/>
            <a:ext cx="8568952" cy="2356694"/>
          </a:xfrm>
        </p:spPr>
        <p:txBody>
          <a:bodyPr/>
          <a:lstStyle/>
          <a:p>
            <a:r>
              <a:rPr lang="zh-CN" altLang="en-US" sz="2000" dirty="0">
                <a:latin typeface="PingFang SC" panose="020B0400000000000000" pitchFamily="34" charset="-122"/>
                <a:ea typeface="PingFang SC" panose="020B0400000000000000" pitchFamily="34" charset="-122"/>
              </a:rPr>
              <a:t>（等到）写入时（再）复制，如果资源被复制但未被修改，则无需复制成为新的资源。将复制操作推迟到第一次写入。拷贝操作针对庞大复杂的对象而言是开销很大的操作。</a:t>
            </a:r>
            <a:endParaRPr lang="en-US" altLang="zh-CN" sz="2000" dirty="0">
              <a:latin typeface="PingFang SC" panose="020B0400000000000000" pitchFamily="34" charset="-122"/>
              <a:ea typeface="PingFang SC" panose="020B0400000000000000" pitchFamily="34" charset="-122"/>
            </a:endParaRPr>
          </a:p>
          <a:p>
            <a:r>
              <a:rPr lang="en-US" altLang="zh-CN" sz="2000" dirty="0">
                <a:latin typeface="PingFang SC" panose="020B0400000000000000" pitchFamily="34" charset="-122"/>
                <a:ea typeface="PingFang SC" panose="020B0400000000000000" pitchFamily="34" charset="-122"/>
              </a:rPr>
              <a:t>fork()</a:t>
            </a:r>
            <a:r>
              <a:rPr lang="zh-CN" altLang="en-US" sz="2000" dirty="0">
                <a:latin typeface="PingFang SC" panose="020B0400000000000000" pitchFamily="34" charset="-122"/>
                <a:ea typeface="PingFang SC" panose="020B0400000000000000" pitchFamily="34" charset="-122"/>
              </a:rPr>
              <a:t>操作并不会修改物理内存，而是立即执行新进程，当出现对内存的修改时将分配新的物理页、建立页表</a:t>
            </a:r>
            <a:endParaRPr lang="en-US" altLang="zh-CN" sz="2000" dirty="0">
              <a:latin typeface="PingFang SC" panose="020B0400000000000000" pitchFamily="34" charset="-122"/>
              <a:ea typeface="PingFang SC" panose="020B0400000000000000" pitchFamily="34" charset="-122"/>
            </a:endParaRPr>
          </a:p>
        </p:txBody>
      </p:sp>
      <p:pic>
        <p:nvPicPr>
          <p:cNvPr id="4" name="图片 3">
            <a:extLst>
              <a:ext uri="{FF2B5EF4-FFF2-40B4-BE49-F238E27FC236}">
                <a16:creationId xmlns:a16="http://schemas.microsoft.com/office/drawing/2014/main" id="{590FB75F-C525-2340-8F49-F3BB729D0BC1}"/>
              </a:ext>
            </a:extLst>
          </p:cNvPr>
          <p:cNvPicPr>
            <a:picLocks noChangeAspect="1"/>
          </p:cNvPicPr>
          <p:nvPr/>
        </p:nvPicPr>
        <p:blipFill>
          <a:blip r:embed="rId2"/>
          <a:stretch>
            <a:fillRect/>
          </a:stretch>
        </p:blipFill>
        <p:spPr>
          <a:xfrm>
            <a:off x="1763688" y="3189845"/>
            <a:ext cx="5544616" cy="3653025"/>
          </a:xfrm>
          <a:prstGeom prst="rect">
            <a:avLst/>
          </a:prstGeom>
        </p:spPr>
      </p:pic>
      <p:sp>
        <p:nvSpPr>
          <p:cNvPr id="5" name="文本框 4">
            <a:extLst>
              <a:ext uri="{FF2B5EF4-FFF2-40B4-BE49-F238E27FC236}">
                <a16:creationId xmlns:a16="http://schemas.microsoft.com/office/drawing/2014/main" id="{5C2E7E65-E57B-284F-9380-2FDBD87653FF}"/>
              </a:ext>
            </a:extLst>
          </p:cNvPr>
          <p:cNvSpPr txBox="1"/>
          <p:nvPr/>
        </p:nvSpPr>
        <p:spPr>
          <a:xfrm>
            <a:off x="4283968" y="4653136"/>
            <a:ext cx="792088" cy="369332"/>
          </a:xfrm>
          <a:prstGeom prst="rect">
            <a:avLst/>
          </a:prstGeom>
          <a:noFill/>
        </p:spPr>
        <p:txBody>
          <a:bodyPr wrap="square" rtlCol="0">
            <a:spAutoFit/>
          </a:bodyPr>
          <a:lstStyle/>
          <a:p>
            <a:r>
              <a:rPr kumimoji="1" lang="en-US" altLang="zh-CN" dirty="0">
                <a:solidFill>
                  <a:srgbClr val="FF0000"/>
                </a:solidFill>
              </a:rPr>
              <a:t>proxy</a:t>
            </a:r>
            <a:endParaRPr kumimoji="1" lang="zh-CN" altLang="en-US" dirty="0">
              <a:solidFill>
                <a:srgbClr val="FF0000"/>
              </a:solidFill>
            </a:endParaRPr>
          </a:p>
        </p:txBody>
      </p:sp>
      <p:sp>
        <p:nvSpPr>
          <p:cNvPr id="7" name="文本框 6">
            <a:extLst>
              <a:ext uri="{FF2B5EF4-FFF2-40B4-BE49-F238E27FC236}">
                <a16:creationId xmlns:a16="http://schemas.microsoft.com/office/drawing/2014/main" id="{0F0818EF-7B51-1044-A39A-740912A6666E}"/>
              </a:ext>
            </a:extLst>
          </p:cNvPr>
          <p:cNvSpPr txBox="1"/>
          <p:nvPr/>
        </p:nvSpPr>
        <p:spPr>
          <a:xfrm>
            <a:off x="4932040" y="5563337"/>
            <a:ext cx="792088" cy="369332"/>
          </a:xfrm>
          <a:prstGeom prst="rect">
            <a:avLst/>
          </a:prstGeom>
          <a:noFill/>
        </p:spPr>
        <p:txBody>
          <a:bodyPr wrap="square" rtlCol="0">
            <a:spAutoFit/>
          </a:bodyPr>
          <a:lstStyle/>
          <a:p>
            <a:r>
              <a:rPr kumimoji="1" lang="en-US" altLang="zh-CN" dirty="0">
                <a:solidFill>
                  <a:srgbClr val="FF0000"/>
                </a:solidFill>
              </a:rPr>
              <a:t>real</a:t>
            </a:r>
            <a:endParaRPr kumimoji="1" lang="zh-CN" altLang="en-US" dirty="0">
              <a:solidFill>
                <a:srgbClr val="FF0000"/>
              </a:solidFill>
            </a:endParaRPr>
          </a:p>
        </p:txBody>
      </p:sp>
      <p:sp>
        <p:nvSpPr>
          <p:cNvPr id="6" name="文本框 5">
            <a:extLst>
              <a:ext uri="{FF2B5EF4-FFF2-40B4-BE49-F238E27FC236}">
                <a16:creationId xmlns:a16="http://schemas.microsoft.com/office/drawing/2014/main" id="{79024A68-AEE5-C843-B6AB-2C7E7C3CF36A}"/>
              </a:ext>
            </a:extLst>
          </p:cNvPr>
          <p:cNvSpPr txBox="1"/>
          <p:nvPr/>
        </p:nvSpPr>
        <p:spPr>
          <a:xfrm>
            <a:off x="3290245" y="4164291"/>
            <a:ext cx="1137739" cy="369332"/>
          </a:xfrm>
          <a:prstGeom prst="rect">
            <a:avLst/>
          </a:prstGeom>
          <a:noFill/>
        </p:spPr>
        <p:txBody>
          <a:bodyPr wrap="square" rtlCol="0">
            <a:spAutoFit/>
          </a:bodyPr>
          <a:lstStyle/>
          <a:p>
            <a:r>
              <a:rPr kumimoji="1" lang="en-US" altLang="zh-CN" dirty="0" err="1"/>
              <a:t>readonly</a:t>
            </a:r>
            <a:endParaRPr kumimoji="1" lang="en-US" altLang="zh-CN" dirty="0"/>
          </a:p>
        </p:txBody>
      </p:sp>
    </p:spTree>
    <p:extLst>
      <p:ext uri="{BB962C8B-B14F-4D97-AF65-F5344CB8AC3E}">
        <p14:creationId xmlns:p14="http://schemas.microsoft.com/office/powerpoint/2010/main" val="7986020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Application:</a:t>
            </a:r>
            <a:br>
              <a:rPr lang="en-US" altLang="zh-CN" sz="2800" dirty="0">
                <a:latin typeface="PingFang SC" panose="020B0400000000000000" pitchFamily="34" charset="-122"/>
                <a:ea typeface="PingFang SC" panose="020B0400000000000000" pitchFamily="34" charset="-122"/>
              </a:rPr>
            </a:br>
            <a:r>
              <a:rPr lang="en-US" altLang="zh-CN" sz="2400" dirty="0">
                <a:latin typeface="PingFang SC" panose="020B0400000000000000" pitchFamily="34" charset="-122"/>
                <a:ea typeface="PingFang SC" panose="020B0400000000000000" pitchFamily="34" charset="-122"/>
              </a:rPr>
              <a:t>Reallocation &amp; Synchronization</a:t>
            </a:r>
            <a:endParaRPr lang="zh-CN" altLang="en-US" sz="24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395536" y="1432347"/>
            <a:ext cx="8324042" cy="988541"/>
          </a:xfrm>
        </p:spPr>
        <p:txBody>
          <a:bodyPr/>
          <a:lstStyle/>
          <a:p>
            <a:r>
              <a:rPr lang="en-US" altLang="zh-CN" sz="2000" dirty="0">
                <a:latin typeface="PingFang SC" panose="020B0400000000000000" pitchFamily="34" charset="-122"/>
                <a:ea typeface="PingFang SC" panose="020B0400000000000000" pitchFamily="34" charset="-122"/>
              </a:rPr>
              <a:t>manages all synchronization between a backend database and offline mobile apps.</a:t>
            </a:r>
          </a:p>
        </p:txBody>
      </p:sp>
      <p:pic>
        <p:nvPicPr>
          <p:cNvPr id="11" name="图片 10">
            <a:extLst>
              <a:ext uri="{FF2B5EF4-FFF2-40B4-BE49-F238E27FC236}">
                <a16:creationId xmlns:a16="http://schemas.microsoft.com/office/drawing/2014/main" id="{0E4F8434-8291-6341-B0B7-CB6E4F98B9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543884"/>
            <a:ext cx="4860032" cy="3304485"/>
          </a:xfrm>
          <a:prstGeom prst="rect">
            <a:avLst/>
          </a:prstGeom>
        </p:spPr>
      </p:pic>
      <p:pic>
        <p:nvPicPr>
          <p:cNvPr id="12" name="图片 11">
            <a:extLst>
              <a:ext uri="{FF2B5EF4-FFF2-40B4-BE49-F238E27FC236}">
                <a16:creationId xmlns:a16="http://schemas.microsoft.com/office/drawing/2014/main" id="{894055DD-2DED-2243-9624-9DCCD0701C83}"/>
              </a:ext>
            </a:extLst>
          </p:cNvPr>
          <p:cNvPicPr>
            <a:picLocks noChangeAspect="1"/>
          </p:cNvPicPr>
          <p:nvPr/>
        </p:nvPicPr>
        <p:blipFill>
          <a:blip r:embed="rId3"/>
          <a:stretch>
            <a:fillRect/>
          </a:stretch>
        </p:blipFill>
        <p:spPr>
          <a:xfrm>
            <a:off x="4067944" y="1926617"/>
            <a:ext cx="4860033" cy="3142326"/>
          </a:xfrm>
          <a:prstGeom prst="rect">
            <a:avLst/>
          </a:prstGeom>
        </p:spPr>
      </p:pic>
    </p:spTree>
    <p:extLst>
      <p:ext uri="{BB962C8B-B14F-4D97-AF65-F5344CB8AC3E}">
        <p14:creationId xmlns:p14="http://schemas.microsoft.com/office/powerpoint/2010/main" val="32597895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Application:</a:t>
            </a:r>
            <a:br>
              <a:rPr lang="en-US" altLang="zh-CN" sz="2800" dirty="0">
                <a:latin typeface="PingFang SC" panose="020B0400000000000000" pitchFamily="34" charset="-122"/>
                <a:ea typeface="PingFang SC" panose="020B0400000000000000" pitchFamily="34" charset="-122"/>
              </a:rPr>
            </a:br>
            <a:r>
              <a:rPr lang="en-US" altLang="zh-CN" sz="2400" dirty="0">
                <a:latin typeface="PingFang SC" panose="020B0400000000000000" pitchFamily="34" charset="-122"/>
                <a:ea typeface="PingFang SC" panose="020B0400000000000000" pitchFamily="34" charset="-122"/>
              </a:rPr>
              <a:t>Referred ones</a:t>
            </a:r>
            <a:endParaRPr lang="zh-CN" altLang="en-US" sz="24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457200" y="2934729"/>
            <a:ext cx="8324042" cy="1358367"/>
          </a:xfrm>
        </p:spPr>
        <p:txBody>
          <a:bodyPr/>
          <a:lstStyle/>
          <a:p>
            <a:r>
              <a:rPr lang="zh-CN" altLang="en-US" sz="2000" dirty="0">
                <a:latin typeface="PingFang SC" panose="020B0400000000000000" pitchFamily="34" charset="-122"/>
                <a:ea typeface="PingFang SC" panose="020B0400000000000000" pitchFamily="34" charset="-122"/>
              </a:rPr>
              <a:t>虚拟代理，远程代理，保护代理，</a:t>
            </a:r>
            <a:r>
              <a:rPr lang="en-US" altLang="zh-CN" sz="2000" dirty="0">
                <a:latin typeface="PingFang SC" panose="020B0400000000000000" pitchFamily="34" charset="-122"/>
                <a:ea typeface="PingFang SC" panose="020B0400000000000000" pitchFamily="34" charset="-122"/>
              </a:rPr>
              <a:t>Cache</a:t>
            </a:r>
            <a:r>
              <a:rPr lang="zh-CN" altLang="en-US" sz="2000" dirty="0">
                <a:latin typeface="PingFang SC" panose="020B0400000000000000" pitchFamily="34" charset="-122"/>
                <a:ea typeface="PingFang SC" panose="020B0400000000000000" pitchFamily="34" charset="-122"/>
              </a:rPr>
              <a:t>代理，</a:t>
            </a:r>
            <a:r>
              <a:rPr lang="en-US" altLang="zh-CN" sz="2000" dirty="0" err="1">
                <a:latin typeface="PingFang SC" panose="020B0400000000000000" pitchFamily="34" charset="-122"/>
                <a:ea typeface="PingFang SC" panose="020B0400000000000000" pitchFamily="34" charset="-122"/>
              </a:rPr>
              <a:t>FireWall</a:t>
            </a:r>
            <a:r>
              <a:rPr lang="zh-CN" altLang="en-US" sz="2000" dirty="0">
                <a:latin typeface="PingFang SC" panose="020B0400000000000000" pitchFamily="34" charset="-122"/>
                <a:ea typeface="PingFang SC" panose="020B0400000000000000" pitchFamily="34" charset="-122"/>
              </a:rPr>
              <a:t>代理</a:t>
            </a:r>
            <a:endParaRPr lang="en-US" altLang="zh-CN" sz="2000" dirty="0">
              <a:latin typeface="PingFang SC" panose="020B0400000000000000" pitchFamily="34" charset="-122"/>
              <a:ea typeface="PingFang SC" panose="020B0400000000000000" pitchFamily="34" charset="-122"/>
            </a:endParaRPr>
          </a:p>
          <a:p>
            <a:r>
              <a:rPr lang="zh-CN" altLang="en-US" sz="2000" dirty="0">
                <a:latin typeface="PingFang SC" panose="020B0400000000000000" pitchFamily="34" charset="-122"/>
                <a:ea typeface="PingFang SC" panose="020B0400000000000000" pitchFamily="34" charset="-122"/>
              </a:rPr>
              <a:t>虚拟代理：在用户真正使用</a:t>
            </a:r>
            <a:r>
              <a:rPr lang="en-US" altLang="zh-C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更改对象之前，只想用户展示对象的轻量级副本，例：</a:t>
            </a:r>
            <a:r>
              <a:rPr lang="en-US" altLang="zh-CN" sz="2000" dirty="0">
                <a:latin typeface="PingFang SC" panose="020B0400000000000000" pitchFamily="34" charset="-122"/>
                <a:ea typeface="PingFang SC" panose="020B0400000000000000" pitchFamily="34" charset="-122"/>
              </a:rPr>
              <a:t>Preview in mac Finder</a:t>
            </a:r>
            <a:r>
              <a:rPr lang="zh-CN" altLang="en-US" sz="2000" dirty="0">
                <a:latin typeface="PingFang SC" panose="020B0400000000000000" pitchFamily="34" charset="-122"/>
                <a:ea typeface="PingFang SC" panose="020B0400000000000000" pitchFamily="34" charset="-122"/>
              </a:rPr>
              <a:t>，</a:t>
            </a:r>
            <a:r>
              <a:rPr lang="en-US" altLang="zh-CN" sz="2000" dirty="0">
                <a:latin typeface="PingFang SC" panose="020B0400000000000000" pitchFamily="34" charset="-122"/>
                <a:ea typeface="PingFang SC" panose="020B0400000000000000" pitchFamily="34" charset="-122"/>
              </a:rPr>
              <a:t>PPT/</a:t>
            </a:r>
            <a:r>
              <a:rPr lang="zh-CN" altLang="en-US" sz="2000" dirty="0">
                <a:latin typeface="PingFang SC" panose="020B0400000000000000" pitchFamily="34" charset="-122"/>
                <a:ea typeface="PingFang SC" panose="020B0400000000000000" pitchFamily="34" charset="-122"/>
              </a:rPr>
              <a:t>图片从内存加载</a:t>
            </a:r>
            <a:endParaRPr lang="en-US" altLang="zh-CN" sz="2000" dirty="0">
              <a:latin typeface="PingFang SC" panose="020B0400000000000000" pitchFamily="34" charset="-122"/>
              <a:ea typeface="PingFang SC" panose="020B0400000000000000" pitchFamily="34" charset="-122"/>
            </a:endParaRPr>
          </a:p>
        </p:txBody>
      </p:sp>
    </p:spTree>
    <p:extLst>
      <p:ext uri="{BB962C8B-B14F-4D97-AF65-F5344CB8AC3E}">
        <p14:creationId xmlns:p14="http://schemas.microsoft.com/office/powerpoint/2010/main" val="19494715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Application:</a:t>
            </a:r>
            <a:br>
              <a:rPr lang="en-US" altLang="zh-CN" sz="2800" dirty="0">
                <a:latin typeface="PingFang SC" panose="020B0400000000000000" pitchFamily="34" charset="-122"/>
                <a:ea typeface="PingFang SC" panose="020B0400000000000000" pitchFamily="34" charset="-122"/>
              </a:rPr>
            </a:br>
            <a:r>
              <a:rPr lang="en-US" altLang="zh-CN" sz="2400" dirty="0">
                <a:latin typeface="PingFang SC" panose="020B0400000000000000" pitchFamily="34" charset="-122"/>
                <a:ea typeface="PingFang SC" panose="020B0400000000000000" pitchFamily="34" charset="-122"/>
              </a:rPr>
              <a:t>Internal Example</a:t>
            </a:r>
            <a:endParaRPr lang="zh-CN" altLang="en-US" sz="24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362758" y="1771430"/>
            <a:ext cx="8324042" cy="4817682"/>
          </a:xfrm>
        </p:spPr>
        <p:txBody>
          <a:bodyPr/>
          <a:lstStyle/>
          <a:p>
            <a:r>
              <a:rPr lang="en" altLang="zh-CN" sz="2000" dirty="0">
                <a:latin typeface="PingFang SC" panose="020B0400000000000000" pitchFamily="34" charset="-122"/>
                <a:ea typeface="PingFang SC" panose="020B0400000000000000" pitchFamily="34" charset="-122"/>
              </a:rPr>
              <a:t>Spring AOP</a:t>
            </a:r>
            <a:r>
              <a:rPr lang="zh-CN" altLang="e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面向方面编程</a:t>
            </a:r>
          </a:p>
          <a:p>
            <a:r>
              <a:rPr lang="zh-CN" altLang="en-US" sz="2000" dirty="0">
                <a:latin typeface="PingFang SC" panose="020B0400000000000000" pitchFamily="34" charset="-122"/>
                <a:ea typeface="PingFang SC" panose="020B0400000000000000" pitchFamily="34" charset="-122"/>
              </a:rPr>
              <a:t>核心业务：登陆、修改数据</a:t>
            </a:r>
          </a:p>
          <a:p>
            <a:r>
              <a:rPr lang="zh-CN" altLang="en-US" sz="2000" dirty="0">
                <a:latin typeface="PingFang SC" panose="020B0400000000000000" pitchFamily="34" charset="-122"/>
                <a:ea typeface="PingFang SC" panose="020B0400000000000000" pitchFamily="34" charset="-122"/>
              </a:rPr>
              <a:t>周边功能：性能统计、日志</a:t>
            </a:r>
            <a:r>
              <a:rPr lang="en-US" altLang="zh-C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方面</a:t>
            </a:r>
          </a:p>
          <a:p>
            <a:r>
              <a:rPr lang="zh-CN" altLang="en-US" sz="2000" dirty="0">
                <a:latin typeface="PingFang SC" panose="020B0400000000000000" pitchFamily="34" charset="-122"/>
                <a:ea typeface="PingFang SC" panose="020B0400000000000000" pitchFamily="34" charset="-122"/>
              </a:rPr>
              <a:t>核心业务和切面功能分别独立开发，然后编织在一起</a:t>
            </a:r>
          </a:p>
          <a:p>
            <a:r>
              <a:rPr lang="zh-CN" altLang="en-US" sz="2000" dirty="0">
                <a:latin typeface="PingFang SC" panose="020B0400000000000000" pitchFamily="34" charset="-122"/>
                <a:ea typeface="PingFang SC" panose="020B0400000000000000" pitchFamily="34" charset="-122"/>
              </a:rPr>
              <a:t>将与业务无关，却为业务模块共同调用的逻辑封装起来，水平提取机制减少系统重复代码，降低模块之间的耦合度，有利于可拓展性和可维护性</a:t>
            </a:r>
          </a:p>
          <a:p>
            <a:r>
              <a:rPr lang="zh-CN" altLang="en-US" sz="2000" dirty="0">
                <a:latin typeface="PingFang SC" panose="020B0400000000000000" pitchFamily="34" charset="-122"/>
                <a:ea typeface="PingFang SC" panose="020B0400000000000000" pitchFamily="34" charset="-122"/>
              </a:rPr>
              <a:t>和代理的关系？</a:t>
            </a:r>
          </a:p>
          <a:p>
            <a:r>
              <a:rPr lang="zh-CN" altLang="en-US" sz="2000" dirty="0">
                <a:latin typeface="PingFang SC" panose="020B0400000000000000" pitchFamily="34" charset="-122"/>
                <a:ea typeface="PingFang SC" panose="020B0400000000000000" pitchFamily="34" charset="-122"/>
              </a:rPr>
              <a:t>使用代理模式，提取一些周边功能代码，与核心业务分离，不会侵入原始代码，而是进行用额外的层进行整合，增强类的功能</a:t>
            </a:r>
          </a:p>
        </p:txBody>
      </p:sp>
      <p:pic>
        <p:nvPicPr>
          <p:cNvPr id="9218" name="Picture 2">
            <a:extLst>
              <a:ext uri="{FF2B5EF4-FFF2-40B4-BE49-F238E27FC236}">
                <a16:creationId xmlns:a16="http://schemas.microsoft.com/office/drawing/2014/main" id="{99A35757-7600-D041-8685-49CB82C1A9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00192" y="145377"/>
            <a:ext cx="2705100" cy="838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16646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Application:</a:t>
            </a:r>
            <a:br>
              <a:rPr lang="en-US" altLang="zh-CN" sz="2800" dirty="0">
                <a:latin typeface="PingFang SC" panose="020B0400000000000000" pitchFamily="34" charset="-122"/>
                <a:ea typeface="PingFang SC" panose="020B0400000000000000" pitchFamily="34" charset="-122"/>
              </a:rPr>
            </a:br>
            <a:r>
              <a:rPr lang="en-US" altLang="zh-CN" sz="2400" dirty="0">
                <a:latin typeface="PingFang SC" panose="020B0400000000000000" pitchFamily="34" charset="-122"/>
                <a:ea typeface="PingFang SC" panose="020B0400000000000000" pitchFamily="34" charset="-122"/>
              </a:rPr>
              <a:t>Internal Example</a:t>
            </a:r>
            <a:endParaRPr lang="zh-CN" altLang="en-US" sz="24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362758" y="1771430"/>
            <a:ext cx="8324042" cy="4817682"/>
          </a:xfrm>
        </p:spPr>
        <p:txBody>
          <a:bodyPr/>
          <a:lstStyle/>
          <a:p>
            <a:pPr marL="0" indent="0">
              <a:buNone/>
            </a:pPr>
            <a:r>
              <a:rPr lang="en" altLang="zh-CN" sz="2000" dirty="0" err="1">
                <a:latin typeface="PingFang SC" panose="020B0400000000000000" pitchFamily="34" charset="-122"/>
                <a:ea typeface="PingFang SC" panose="020B0400000000000000" pitchFamily="34" charset="-122"/>
              </a:rPr>
              <a:t>KeyWords</a:t>
            </a:r>
            <a:r>
              <a:rPr lang="en" altLang="zh-CN" sz="2000" dirty="0">
                <a:latin typeface="PingFang SC" panose="020B0400000000000000" pitchFamily="34" charset="-122"/>
                <a:ea typeface="PingFang SC" panose="020B0400000000000000" pitchFamily="34" charset="-122"/>
              </a:rPr>
              <a:t>:</a:t>
            </a:r>
          </a:p>
          <a:p>
            <a:r>
              <a:rPr lang="zh-CN" altLang="en-US" sz="2000" dirty="0">
                <a:latin typeface="PingFang SC" panose="020B0400000000000000" pitchFamily="34" charset="-122"/>
                <a:ea typeface="PingFang SC" panose="020B0400000000000000" pitchFamily="34" charset="-122"/>
              </a:rPr>
              <a:t>方面：跨越多个类的关注点的模块化。</a:t>
            </a:r>
          </a:p>
          <a:p>
            <a:r>
              <a:rPr lang="zh-CN" altLang="en-US" sz="2000" dirty="0">
                <a:latin typeface="PingFang SC" panose="020B0400000000000000" pitchFamily="34" charset="-122"/>
                <a:ea typeface="PingFang SC" panose="020B0400000000000000" pitchFamily="34" charset="-122"/>
              </a:rPr>
              <a:t>连接点：程序执行过程中的点，例如方法的执行或异常的处理。在 </a:t>
            </a:r>
            <a:r>
              <a:rPr lang="en" altLang="zh-CN" sz="2000" dirty="0">
                <a:latin typeface="PingFang SC" panose="020B0400000000000000" pitchFamily="34" charset="-122"/>
                <a:ea typeface="PingFang SC" panose="020B0400000000000000" pitchFamily="34" charset="-122"/>
              </a:rPr>
              <a:t>Spring AOP </a:t>
            </a:r>
            <a:r>
              <a:rPr lang="zh-CN" altLang="en-US" sz="2000" dirty="0">
                <a:latin typeface="PingFang SC" panose="020B0400000000000000" pitchFamily="34" charset="-122"/>
                <a:ea typeface="PingFang SC" panose="020B0400000000000000" pitchFamily="34" charset="-122"/>
              </a:rPr>
              <a:t>中，连接点始终表示方法执行。</a:t>
            </a:r>
          </a:p>
          <a:p>
            <a:r>
              <a:rPr lang="zh-CN" altLang="en-US" sz="2000" dirty="0">
                <a:latin typeface="PingFang SC" panose="020B0400000000000000" pitchFamily="34" charset="-122"/>
                <a:ea typeface="PingFang SC" panose="020B0400000000000000" pitchFamily="34" charset="-122"/>
              </a:rPr>
              <a:t>建议：由某个方面在特定连接点上执行的操作。</a:t>
            </a:r>
          </a:p>
          <a:p>
            <a:r>
              <a:rPr lang="zh-CN" altLang="en-US" sz="2000" dirty="0">
                <a:latin typeface="PingFang SC" panose="020B0400000000000000" pitchFamily="34" charset="-122"/>
                <a:ea typeface="PingFang SC" panose="020B0400000000000000" pitchFamily="34" charset="-122"/>
              </a:rPr>
              <a:t>切入点：与连接点匹配的谓词。</a:t>
            </a:r>
          </a:p>
          <a:p>
            <a:r>
              <a:rPr lang="zh-CN" altLang="en-US" sz="2000" dirty="0">
                <a:latin typeface="PingFang SC" panose="020B0400000000000000" pitchFamily="34" charset="-122"/>
                <a:ea typeface="PingFang SC" panose="020B0400000000000000" pitchFamily="34" charset="-122"/>
              </a:rPr>
              <a:t>简介：代表类型声明其他方法或字段。</a:t>
            </a:r>
          </a:p>
          <a:p>
            <a:r>
              <a:rPr lang="zh-CN" altLang="en-US" sz="2000" dirty="0">
                <a:latin typeface="PingFang SC" panose="020B0400000000000000" pitchFamily="34" charset="-122"/>
                <a:ea typeface="PingFang SC" panose="020B0400000000000000" pitchFamily="34" charset="-122"/>
              </a:rPr>
              <a:t>目标对象：由一个或多个方面建议的对象。也称为建议对象。由于</a:t>
            </a:r>
            <a:r>
              <a:rPr lang="en" altLang="zh-CN" sz="2000" dirty="0">
                <a:latin typeface="PingFang SC" panose="020B0400000000000000" pitchFamily="34" charset="-122"/>
                <a:ea typeface="PingFang SC" panose="020B0400000000000000" pitchFamily="34" charset="-122"/>
              </a:rPr>
              <a:t>Spring AOP</a:t>
            </a:r>
            <a:r>
              <a:rPr lang="zh-CN" altLang="en-US" sz="2000" dirty="0">
                <a:latin typeface="PingFang SC" panose="020B0400000000000000" pitchFamily="34" charset="-122"/>
                <a:ea typeface="PingFang SC" panose="020B0400000000000000" pitchFamily="34" charset="-122"/>
              </a:rPr>
              <a:t>是使用运行时代理实现的，因此此对象将始终是代理对象。</a:t>
            </a:r>
          </a:p>
          <a:p>
            <a:r>
              <a:rPr lang="en" altLang="zh-CN" sz="2000" dirty="0">
                <a:latin typeface="PingFang SC" panose="020B0400000000000000" pitchFamily="34" charset="-122"/>
                <a:ea typeface="PingFang SC" panose="020B0400000000000000" pitchFamily="34" charset="-122"/>
              </a:rPr>
              <a:t>AOP</a:t>
            </a:r>
            <a:r>
              <a:rPr lang="zh-CN" altLang="en-US" sz="2000" dirty="0">
                <a:latin typeface="PingFang SC" panose="020B0400000000000000" pitchFamily="34" charset="-122"/>
                <a:ea typeface="PingFang SC" panose="020B0400000000000000" pitchFamily="34" charset="-122"/>
              </a:rPr>
              <a:t>代理：由</a:t>
            </a:r>
            <a:r>
              <a:rPr lang="en" altLang="zh-CN" sz="2000" dirty="0">
                <a:latin typeface="PingFang SC" panose="020B0400000000000000" pitchFamily="34" charset="-122"/>
                <a:ea typeface="PingFang SC" panose="020B0400000000000000" pitchFamily="34" charset="-122"/>
              </a:rPr>
              <a:t>AOP</a:t>
            </a:r>
            <a:r>
              <a:rPr lang="zh-CN" altLang="en-US" sz="2000" dirty="0">
                <a:latin typeface="PingFang SC" panose="020B0400000000000000" pitchFamily="34" charset="-122"/>
                <a:ea typeface="PingFang SC" panose="020B0400000000000000" pitchFamily="34" charset="-122"/>
              </a:rPr>
              <a:t>框架创建的对象，用于实现方面协定（建议方法执行等）。在</a:t>
            </a:r>
            <a:r>
              <a:rPr lang="en" altLang="zh-CN" sz="2000" dirty="0">
                <a:latin typeface="PingFang SC" panose="020B0400000000000000" pitchFamily="34" charset="-122"/>
                <a:ea typeface="PingFang SC" panose="020B0400000000000000" pitchFamily="34" charset="-122"/>
              </a:rPr>
              <a:t>Spring</a:t>
            </a:r>
            <a:r>
              <a:rPr lang="zh-CN" altLang="en-US" sz="2000" dirty="0">
                <a:latin typeface="PingFang SC" panose="020B0400000000000000" pitchFamily="34" charset="-122"/>
                <a:ea typeface="PingFang SC" panose="020B0400000000000000" pitchFamily="34" charset="-122"/>
              </a:rPr>
              <a:t>框架中，</a:t>
            </a:r>
            <a:r>
              <a:rPr lang="en" altLang="zh-CN" sz="2000" dirty="0">
                <a:latin typeface="PingFang SC" panose="020B0400000000000000" pitchFamily="34" charset="-122"/>
                <a:ea typeface="PingFang SC" panose="020B0400000000000000" pitchFamily="34" charset="-122"/>
              </a:rPr>
              <a:t>AOP</a:t>
            </a:r>
            <a:r>
              <a:rPr lang="zh-CN" altLang="en-US" sz="2000" dirty="0">
                <a:latin typeface="PingFang SC" panose="020B0400000000000000" pitchFamily="34" charset="-122"/>
                <a:ea typeface="PingFang SC" panose="020B0400000000000000" pitchFamily="34" charset="-122"/>
              </a:rPr>
              <a:t>代理将是</a:t>
            </a:r>
            <a:r>
              <a:rPr lang="en" altLang="zh-CN" sz="2000" dirty="0">
                <a:latin typeface="PingFang SC" panose="020B0400000000000000" pitchFamily="34" charset="-122"/>
                <a:ea typeface="PingFang SC" panose="020B0400000000000000" pitchFamily="34" charset="-122"/>
              </a:rPr>
              <a:t>JDK</a:t>
            </a:r>
            <a:r>
              <a:rPr lang="zh-CN" altLang="en-US" sz="2000" dirty="0">
                <a:latin typeface="PingFang SC" panose="020B0400000000000000" pitchFamily="34" charset="-122"/>
                <a:ea typeface="PingFang SC" panose="020B0400000000000000" pitchFamily="34" charset="-122"/>
              </a:rPr>
              <a:t>动态代理或</a:t>
            </a:r>
            <a:r>
              <a:rPr lang="en" altLang="zh-CN" sz="2000" dirty="0">
                <a:latin typeface="PingFang SC" panose="020B0400000000000000" pitchFamily="34" charset="-122"/>
                <a:ea typeface="PingFang SC" panose="020B0400000000000000" pitchFamily="34" charset="-122"/>
              </a:rPr>
              <a:t>CGLIB</a:t>
            </a:r>
            <a:r>
              <a:rPr lang="zh-CN" altLang="en-US" sz="2000" dirty="0">
                <a:latin typeface="PingFang SC" panose="020B0400000000000000" pitchFamily="34" charset="-122"/>
                <a:ea typeface="PingFang SC" panose="020B0400000000000000" pitchFamily="34" charset="-122"/>
              </a:rPr>
              <a:t>代理。</a:t>
            </a:r>
          </a:p>
          <a:p>
            <a:r>
              <a:rPr lang="zh-CN" altLang="en-US" sz="2000" dirty="0">
                <a:latin typeface="PingFang SC" panose="020B0400000000000000" pitchFamily="34" charset="-122"/>
                <a:ea typeface="PingFang SC" panose="020B0400000000000000" pitchFamily="34" charset="-122"/>
              </a:rPr>
              <a:t>编织：将各个方面与其他应用程序类型或对象链接以创建建议对象。</a:t>
            </a:r>
          </a:p>
        </p:txBody>
      </p:sp>
      <p:pic>
        <p:nvPicPr>
          <p:cNvPr id="9218" name="Picture 2">
            <a:extLst>
              <a:ext uri="{FF2B5EF4-FFF2-40B4-BE49-F238E27FC236}">
                <a16:creationId xmlns:a16="http://schemas.microsoft.com/office/drawing/2014/main" id="{99A35757-7600-D041-8685-49CB82C1A9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00192" y="145377"/>
            <a:ext cx="2705100" cy="838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93141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A possible security hazard</a:t>
            </a:r>
            <a:endParaRPr lang="zh-CN" altLang="en-US" sz="24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362758" y="1772816"/>
            <a:ext cx="8324042" cy="3888432"/>
          </a:xfrm>
        </p:spPr>
        <p:txBody>
          <a:bodyPr/>
          <a:lstStyle/>
          <a:p>
            <a:pPr marL="0" indent="0">
              <a:buNone/>
            </a:pPr>
            <a:r>
              <a:rPr lang="zh-CN" altLang="en-US" sz="2000" dirty="0">
                <a:latin typeface="PingFang SC" panose="020B0400000000000000" pitchFamily="34" charset="-122"/>
                <a:ea typeface="PingFang SC" panose="020B0400000000000000" pitchFamily="34" charset="-122"/>
              </a:rPr>
              <a:t>一旦从代理对象调用目标对象实体的方法，如果处理不善，可以在目标对象中调用其他未经代理过滤的函数，违反代理模式本来的设计意图</a:t>
            </a:r>
            <a:endParaRPr lang="en-US" altLang="zh-CN" sz="2000" dirty="0">
              <a:latin typeface="PingFang SC" panose="020B0400000000000000" pitchFamily="34" charset="-122"/>
              <a:ea typeface="PingFang SC" panose="020B0400000000000000" pitchFamily="34" charset="-122"/>
            </a:endParaRPr>
          </a:p>
          <a:p>
            <a:pPr marL="0" indent="0">
              <a:buNone/>
            </a:pPr>
            <a:endParaRPr lang="en-US" altLang="zh-CN" sz="2000" dirty="0">
              <a:latin typeface="PingFang SC" panose="020B0400000000000000" pitchFamily="34" charset="-122"/>
              <a:ea typeface="PingFang SC" panose="020B0400000000000000" pitchFamily="34" charset="-122"/>
            </a:endParaRPr>
          </a:p>
          <a:p>
            <a:pPr marL="0" indent="0">
              <a:buNone/>
            </a:pPr>
            <a:r>
              <a:rPr lang="zh-CN" altLang="en-US" sz="2000" dirty="0">
                <a:latin typeface="PingFang SC" panose="020B0400000000000000" pitchFamily="34" charset="-122"/>
                <a:ea typeface="PingFang SC" panose="020B0400000000000000" pitchFamily="34" charset="-122"/>
              </a:rPr>
              <a:t>“最好的方法是重构你的代码”</a:t>
            </a:r>
            <a:endParaRPr lang="en-US" altLang="zh-CN" sz="2000" dirty="0">
              <a:latin typeface="PingFang SC" panose="020B0400000000000000" pitchFamily="34" charset="-122"/>
              <a:ea typeface="PingFang SC" panose="020B0400000000000000" pitchFamily="34" charset="-122"/>
            </a:endParaRPr>
          </a:p>
          <a:p>
            <a:pPr marL="0" indent="0">
              <a:buNone/>
            </a:pPr>
            <a:endParaRPr lang="en-US" altLang="zh-CN" sz="2000" dirty="0">
              <a:latin typeface="PingFang SC" panose="020B0400000000000000" pitchFamily="34" charset="-122"/>
              <a:ea typeface="PingFang SC" panose="020B0400000000000000" pitchFamily="34" charset="-122"/>
            </a:endParaRPr>
          </a:p>
          <a:p>
            <a:pPr marL="0" indent="0">
              <a:buNone/>
            </a:pPr>
            <a:r>
              <a:rPr lang="en-US" altLang="zh-CN" sz="2000" dirty="0">
                <a:latin typeface="PingFang SC" panose="020B0400000000000000" pitchFamily="34" charset="-122"/>
                <a:ea typeface="PingFang SC" panose="020B0400000000000000" pitchFamily="34" charset="-122"/>
              </a:rPr>
              <a:t>(not advised)</a:t>
            </a:r>
            <a:r>
              <a:rPr lang="zh-CN" altLang="en-US" sz="2000" dirty="0">
                <a:latin typeface="PingFang SC" panose="020B0400000000000000" pitchFamily="34" charset="-122"/>
                <a:ea typeface="PingFang SC" panose="020B0400000000000000" pitchFamily="34" charset="-122"/>
              </a:rPr>
              <a:t>将类的逻辑完全绑定到</a:t>
            </a:r>
            <a:r>
              <a:rPr lang="en-US" altLang="zh-CN" sz="2000" dirty="0">
                <a:latin typeface="PingFang SC" panose="020B0400000000000000" pitchFamily="34" charset="-122"/>
                <a:ea typeface="PingFang SC" panose="020B0400000000000000" pitchFamily="34" charset="-122"/>
              </a:rPr>
              <a:t>Spring AOP</a:t>
            </a:r>
            <a:r>
              <a:rPr lang="zh-CN" altLang="en-US" sz="2000" dirty="0">
                <a:latin typeface="PingFang SC" panose="020B0400000000000000" pitchFamily="34" charset="-122"/>
                <a:ea typeface="PingFang SC" panose="020B0400000000000000" pitchFamily="34" charset="-122"/>
              </a:rPr>
              <a:t>，代码完全耦合，类本身将意识到自己在</a:t>
            </a:r>
            <a:r>
              <a:rPr lang="en-US" altLang="zh-CN" sz="2000" dirty="0">
                <a:latin typeface="PingFang SC" panose="020B0400000000000000" pitchFamily="34" charset="-122"/>
                <a:ea typeface="PingFang SC" panose="020B0400000000000000" pitchFamily="34" charset="-122"/>
              </a:rPr>
              <a:t>AOP</a:t>
            </a:r>
            <a:r>
              <a:rPr lang="zh-CN" altLang="en-US" sz="2000" dirty="0">
                <a:latin typeface="PingFang SC" panose="020B0400000000000000" pitchFamily="34" charset="-122"/>
                <a:ea typeface="PingFang SC" panose="020B0400000000000000" pitchFamily="34" charset="-122"/>
              </a:rPr>
              <a:t>上下文中使用，不符合</a:t>
            </a:r>
            <a:r>
              <a:rPr lang="en-US" altLang="zh-CN" sz="2000" dirty="0">
                <a:latin typeface="PingFang SC" panose="020B0400000000000000" pitchFamily="34" charset="-122"/>
                <a:ea typeface="PingFang SC" panose="020B0400000000000000" pitchFamily="34" charset="-122"/>
              </a:rPr>
              <a:t>AOP</a:t>
            </a:r>
            <a:r>
              <a:rPr lang="zh-CN" altLang="en-US" sz="2000" dirty="0">
                <a:latin typeface="PingFang SC" panose="020B0400000000000000" pitchFamily="34" charset="-122"/>
                <a:ea typeface="PingFang SC" panose="020B0400000000000000" pitchFamily="34" charset="-122"/>
              </a:rPr>
              <a:t>思想</a:t>
            </a:r>
            <a:endParaRPr lang="en-US" altLang="zh-CN" sz="2000" dirty="0">
              <a:latin typeface="PingFang SC" panose="020B0400000000000000" pitchFamily="34" charset="-122"/>
              <a:ea typeface="PingFang SC" panose="020B0400000000000000" pitchFamily="34" charset="-122"/>
            </a:endParaRPr>
          </a:p>
        </p:txBody>
      </p:sp>
      <p:pic>
        <p:nvPicPr>
          <p:cNvPr id="9218" name="Picture 2">
            <a:extLst>
              <a:ext uri="{FF2B5EF4-FFF2-40B4-BE49-F238E27FC236}">
                <a16:creationId xmlns:a16="http://schemas.microsoft.com/office/drawing/2014/main" id="{99A35757-7600-D041-8685-49CB82C1A9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00192" y="145377"/>
            <a:ext cx="2705100" cy="838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69421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内容占位符 3" descr="IMG_4591 (2).jpg"/>
          <p:cNvPicPr>
            <a:picLocks noGrp="1" noChangeAspect="1"/>
          </p:cNvPicPr>
          <p:nvPr>
            <p:ph idx="1"/>
          </p:nvPr>
        </p:nvPicPr>
        <p:blipFill>
          <a:blip r:embed="rId2"/>
          <a:stretch>
            <a:fillRect/>
          </a:stretch>
        </p:blipFill>
        <p:spPr>
          <a:xfrm>
            <a:off x="0" y="0"/>
            <a:ext cx="9144000" cy="4613148"/>
          </a:xfrm>
          <a:prstGeom prst="rect">
            <a:avLst/>
          </a:prstGeom>
          <a:ln>
            <a:noFill/>
          </a:ln>
          <a:effectLst>
            <a:outerShdw blurRad="292100" dist="139700" dir="2700000" algn="tl" rotWithShape="0">
              <a:srgbClr val="333333">
                <a:alpha val="65000"/>
              </a:srgbClr>
            </a:outerShdw>
          </a:effectLst>
        </p:spPr>
      </p:pic>
      <p:sp>
        <p:nvSpPr>
          <p:cNvPr id="5" name="矩形 4"/>
          <p:cNvSpPr/>
          <p:nvPr/>
        </p:nvSpPr>
        <p:spPr>
          <a:xfrm>
            <a:off x="0" y="4657514"/>
            <a:ext cx="9144000" cy="2214554"/>
          </a:xfrm>
          <a:prstGeom prst="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3">
            <a:schemeClr val="lt1"/>
          </a:lnRef>
          <a:fillRef idx="1">
            <a:schemeClr val="accent1"/>
          </a:fillRef>
          <a:effectRef idx="1">
            <a:schemeClr val="accent1"/>
          </a:effectRef>
          <a:fontRef idx="minor">
            <a:schemeClr val="lt1"/>
          </a:fontRef>
        </p:style>
        <p:txBody>
          <a:bodyPr anchor="ctr"/>
          <a:lstStyle/>
          <a:p>
            <a:pPr>
              <a:defRPr/>
            </a:pPr>
            <a:endParaRPr lang="zh-CN" altLang="en-US" dirty="0">
              <a:ln>
                <a:solidFill>
                  <a:schemeClr val="tx2">
                    <a:lumMod val="60000"/>
                    <a:lumOff val="40000"/>
                  </a:schemeClr>
                </a:solidFill>
              </a:ln>
              <a:solidFill>
                <a:schemeClr val="tx2"/>
              </a:solidFill>
              <a:effectLst>
                <a:outerShdw blurRad="50800" dist="38100" dir="2700000" algn="tl" rotWithShape="0">
                  <a:prstClr val="black">
                    <a:alpha val="40000"/>
                  </a:prstClr>
                </a:outerShdw>
              </a:effectLst>
            </a:endParaRPr>
          </a:p>
        </p:txBody>
      </p:sp>
      <p:sp>
        <p:nvSpPr>
          <p:cNvPr id="6" name="TextBox 5"/>
          <p:cNvSpPr txBox="1"/>
          <p:nvPr/>
        </p:nvSpPr>
        <p:spPr>
          <a:xfrm>
            <a:off x="571472" y="5357826"/>
            <a:ext cx="2428892" cy="646331"/>
          </a:xfrm>
          <a:prstGeom prst="rect">
            <a:avLst/>
          </a:prstGeom>
          <a:noFill/>
        </p:spPr>
        <p:txBody>
          <a:bodyPr wrap="square" rtlCol="0">
            <a:spAutoFit/>
          </a:bodyPr>
          <a:lstStyle/>
          <a:p>
            <a:r>
              <a:rPr lang="en-US" altLang="zh-CN" sz="3600" dirty="0">
                <a:solidFill>
                  <a:schemeClr val="bg1"/>
                </a:solidFill>
                <a:latin typeface="Arial Black" pitchFamily="34" charset="0"/>
              </a:rPr>
              <a:t>THANKS</a:t>
            </a:r>
            <a:endParaRPr lang="zh-CN" altLang="en-US" sz="3600" dirty="0">
              <a:solidFill>
                <a:schemeClr val="bg1"/>
              </a:solidFill>
              <a:latin typeface="Arial Black" pitchFamily="34" charset="0"/>
            </a:endParaRPr>
          </a:p>
        </p:txBody>
      </p:sp>
      <p:pic>
        <p:nvPicPr>
          <p:cNvPr id="7" name="图片 6" descr="横版组合（白色）——透明.png"/>
          <p:cNvPicPr>
            <a:picLocks noChangeAspect="1"/>
          </p:cNvPicPr>
          <p:nvPr/>
        </p:nvPicPr>
        <p:blipFill>
          <a:blip r:embed="rId3" cstate="print"/>
          <a:stretch>
            <a:fillRect/>
          </a:stretch>
        </p:blipFill>
        <p:spPr>
          <a:xfrm>
            <a:off x="6614468" y="6289216"/>
            <a:ext cx="2428860" cy="51251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D80C1075-202C-6249-9CBF-AD1767688E42}"/>
              </a:ext>
            </a:extLst>
          </p:cNvPr>
          <p:cNvSpPr>
            <a:spLocks noGrp="1"/>
          </p:cNvSpPr>
          <p:nvPr>
            <p:ph type="body" idx="1"/>
          </p:nvPr>
        </p:nvSpPr>
        <p:spPr>
          <a:xfrm>
            <a:off x="692607" y="3129099"/>
            <a:ext cx="7772400" cy="599802"/>
          </a:xfrm>
        </p:spPr>
        <p:txBody>
          <a:bodyPr/>
          <a:lstStyle/>
          <a:p>
            <a:r>
              <a:rPr kumimoji="1" lang="zh-CN" altLang="en-US" sz="3200" dirty="0">
                <a:latin typeface="PingFang SC" panose="020B0400000000000000" pitchFamily="34" charset="-122"/>
                <a:ea typeface="PingFang SC" panose="020B0400000000000000" pitchFamily="34" charset="-122"/>
              </a:rPr>
              <a:t>目录</a:t>
            </a:r>
          </a:p>
        </p:txBody>
      </p:sp>
      <p:sp>
        <p:nvSpPr>
          <p:cNvPr id="6" name="文本框 5">
            <a:extLst>
              <a:ext uri="{FF2B5EF4-FFF2-40B4-BE49-F238E27FC236}">
                <a16:creationId xmlns:a16="http://schemas.microsoft.com/office/drawing/2014/main" id="{558FCDF3-4EE1-9341-8A10-FDF335E4B497}"/>
              </a:ext>
            </a:extLst>
          </p:cNvPr>
          <p:cNvSpPr txBox="1"/>
          <p:nvPr/>
        </p:nvSpPr>
        <p:spPr>
          <a:xfrm>
            <a:off x="685800" y="4293096"/>
            <a:ext cx="7772400" cy="1569660"/>
          </a:xfrm>
          <a:prstGeom prst="rect">
            <a:avLst/>
          </a:prstGeom>
          <a:noFill/>
        </p:spPr>
        <p:txBody>
          <a:bodyPr wrap="square" rtlCol="0">
            <a:spAutoFit/>
          </a:bodyPr>
          <a:lstStyle/>
          <a:p>
            <a:pPr marL="342900" indent="-342900">
              <a:buFontTx/>
              <a:buChar char="-"/>
            </a:pPr>
            <a:r>
              <a:rPr kumimoji="1" lang="en-US" altLang="zh-CN" sz="2400" dirty="0">
                <a:solidFill>
                  <a:srgbClr val="FF0000"/>
                </a:solidFill>
              </a:rPr>
              <a:t>External Example</a:t>
            </a:r>
          </a:p>
          <a:p>
            <a:pPr marL="342900" indent="-342900">
              <a:buFontTx/>
              <a:buChar char="-"/>
            </a:pPr>
            <a:r>
              <a:rPr kumimoji="1" lang="en-US" altLang="zh-CN" sz="2400" dirty="0"/>
              <a:t>Implementation</a:t>
            </a:r>
          </a:p>
          <a:p>
            <a:pPr marL="342900" indent="-342900">
              <a:buFontTx/>
              <a:buChar char="-"/>
            </a:pPr>
            <a:r>
              <a:rPr kumimoji="1" lang="en-US" altLang="zh-CN" sz="2400" dirty="0"/>
              <a:t>Comparison</a:t>
            </a:r>
          </a:p>
          <a:p>
            <a:pPr marL="342900" indent="-342900">
              <a:buFontTx/>
              <a:buChar char="-"/>
            </a:pPr>
            <a:r>
              <a:rPr kumimoji="1" lang="en-US" altLang="zh-CN" sz="2400" dirty="0"/>
              <a:t>Application</a:t>
            </a:r>
          </a:p>
        </p:txBody>
      </p:sp>
      <p:sp>
        <p:nvSpPr>
          <p:cNvPr id="7" name="文本占位符 2">
            <a:extLst>
              <a:ext uri="{FF2B5EF4-FFF2-40B4-BE49-F238E27FC236}">
                <a16:creationId xmlns:a16="http://schemas.microsoft.com/office/drawing/2014/main" id="{0D923CBB-91CF-D340-B9F5-8A176E8DFA97}"/>
              </a:ext>
            </a:extLst>
          </p:cNvPr>
          <p:cNvSpPr txBox="1">
            <a:spLocks/>
          </p:cNvSpPr>
          <p:nvPr/>
        </p:nvSpPr>
        <p:spPr>
          <a:xfrm>
            <a:off x="692607" y="1124744"/>
            <a:ext cx="7772400" cy="599802"/>
          </a:xfrm>
          <a:prstGeom prst="rect">
            <a:avLst/>
          </a:prstGeom>
        </p:spPr>
        <p:txBody>
          <a:bodyPr anchor="b"/>
          <a:lstStyle>
            <a:lvl1pPr marL="0" indent="0" algn="l"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l"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9pPr>
          </a:lstStyle>
          <a:p>
            <a:r>
              <a:rPr kumimoji="1" lang="zh-CN" altLang="en-US" sz="3200" dirty="0">
                <a:latin typeface="PingFang SC" panose="020B0400000000000000" pitchFamily="34" charset="-122"/>
                <a:ea typeface="PingFang SC" panose="020B0400000000000000" pitchFamily="34" charset="-122"/>
              </a:rPr>
              <a:t>根本目的</a:t>
            </a:r>
          </a:p>
        </p:txBody>
      </p:sp>
      <p:sp>
        <p:nvSpPr>
          <p:cNvPr id="8" name="文本框 7">
            <a:extLst>
              <a:ext uri="{FF2B5EF4-FFF2-40B4-BE49-F238E27FC236}">
                <a16:creationId xmlns:a16="http://schemas.microsoft.com/office/drawing/2014/main" id="{068C0943-1B23-6541-BC1D-86FCC0D09941}"/>
              </a:ext>
            </a:extLst>
          </p:cNvPr>
          <p:cNvSpPr txBox="1"/>
          <p:nvPr/>
        </p:nvSpPr>
        <p:spPr>
          <a:xfrm>
            <a:off x="685800" y="1853406"/>
            <a:ext cx="7772400" cy="369332"/>
          </a:xfrm>
          <a:prstGeom prst="rect">
            <a:avLst/>
          </a:prstGeom>
          <a:noFill/>
        </p:spPr>
        <p:txBody>
          <a:bodyPr wrap="square" rtlCol="0">
            <a:spAutoFit/>
          </a:bodyPr>
          <a:lstStyle/>
          <a:p>
            <a:r>
              <a:rPr lang="zh-CN" altLang="en-US" dirty="0">
                <a:latin typeface="PingFang SC" panose="020B0400000000000000" pitchFamily="34" charset="-122"/>
                <a:ea typeface="PingFang SC" panose="020B0400000000000000" pitchFamily="34" charset="-122"/>
              </a:rPr>
              <a:t>当我们确实合理地需要某个对象的时候才进行创建、初始化和使用</a:t>
            </a:r>
            <a:endParaRPr kumimoji="1" lang="en-US" altLang="zh-CN" sz="2400" dirty="0">
              <a:latin typeface="PingFang SC" panose="020B0400000000000000" pitchFamily="34" charset="-122"/>
              <a:ea typeface="PingFang SC" panose="020B0400000000000000" pitchFamily="34" charset="-122"/>
            </a:endParaRPr>
          </a:p>
        </p:txBody>
      </p:sp>
    </p:spTree>
    <p:extLst>
      <p:ext uri="{BB962C8B-B14F-4D97-AF65-F5344CB8AC3E}">
        <p14:creationId xmlns:p14="http://schemas.microsoft.com/office/powerpoint/2010/main" val="6506312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External Example:</a:t>
            </a:r>
            <a:br>
              <a:rPr lang="en-US" altLang="zh-CN" sz="2800" dirty="0">
                <a:latin typeface="PingFang SC" panose="020B0400000000000000" pitchFamily="34" charset="-122"/>
                <a:ea typeface="PingFang SC" panose="020B0400000000000000" pitchFamily="34" charset="-122"/>
              </a:rPr>
            </a:br>
            <a:r>
              <a:rPr lang="en-US" altLang="zh-CN" sz="2400" dirty="0">
                <a:latin typeface="PingFang SC" panose="020B0400000000000000" pitchFamily="34" charset="-122"/>
                <a:ea typeface="PingFang SC" panose="020B0400000000000000" pitchFamily="34" charset="-122"/>
              </a:rPr>
              <a:t>Caching</a:t>
            </a:r>
            <a:endParaRPr lang="zh-CN" altLang="en-US" sz="28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p:txBody>
          <a:bodyPr/>
          <a:lstStyle/>
          <a:p>
            <a:r>
              <a:rPr lang="zh-CN" altLang="en-US" sz="2000" dirty="0">
                <a:latin typeface="PingFang SC" panose="020B0400000000000000" pitchFamily="34" charset="-122"/>
                <a:ea typeface="PingFang SC" panose="020B0400000000000000" pitchFamily="34" charset="-122"/>
              </a:rPr>
              <a:t>所谓</a:t>
            </a:r>
            <a:endParaRPr lang="en-US" altLang="zh-CN" sz="2000" dirty="0">
              <a:latin typeface="PingFang SC" panose="020B0400000000000000" pitchFamily="34" charset="-122"/>
              <a:ea typeface="PingFang SC" panose="020B0400000000000000" pitchFamily="34" charset="-122"/>
            </a:endParaRPr>
          </a:p>
          <a:p>
            <a:r>
              <a:rPr lang="zh-CN" altLang="en-US" sz="2000" dirty="0">
                <a:latin typeface="PingFang SC" panose="020B0400000000000000" pitchFamily="34" charset="-122"/>
                <a:ea typeface="PingFang SC" panose="020B0400000000000000" pitchFamily="34" charset="-122"/>
              </a:rPr>
              <a:t>内存是硬盘的</a:t>
            </a:r>
            <a:r>
              <a:rPr lang="en" altLang="zh-CN" sz="2000" dirty="0">
                <a:latin typeface="PingFang SC" panose="020B0400000000000000" pitchFamily="34" charset="-122"/>
                <a:ea typeface="PingFang SC" panose="020B0400000000000000" pitchFamily="34" charset="-122"/>
              </a:rPr>
              <a:t>cache</a:t>
            </a:r>
            <a:endParaRPr lang="en-US" altLang="zh-CN" sz="2000" dirty="0">
              <a:latin typeface="PingFang SC" panose="020B0400000000000000" pitchFamily="34" charset="-122"/>
              <a:ea typeface="PingFang SC" panose="020B0400000000000000" pitchFamily="34" charset="-122"/>
            </a:endParaRPr>
          </a:p>
          <a:p>
            <a:r>
              <a:rPr lang="en" altLang="zh-CN" sz="2000" dirty="0">
                <a:latin typeface="PingFang SC" panose="020B0400000000000000" pitchFamily="34" charset="-122"/>
                <a:ea typeface="PingFang SC" panose="020B0400000000000000" pitchFamily="34" charset="-122"/>
              </a:rPr>
              <a:t>Cache</a:t>
            </a:r>
            <a:r>
              <a:rPr lang="zh-CN" altLang="en-US" sz="2000" dirty="0">
                <a:latin typeface="PingFang SC" panose="020B0400000000000000" pitchFamily="34" charset="-122"/>
                <a:ea typeface="PingFang SC" panose="020B0400000000000000" pitchFamily="34" charset="-122"/>
              </a:rPr>
              <a:t>是内存的</a:t>
            </a:r>
            <a:r>
              <a:rPr lang="en" altLang="zh-CN" sz="2000" dirty="0">
                <a:latin typeface="PingFang SC" panose="020B0400000000000000" pitchFamily="34" charset="-122"/>
                <a:ea typeface="PingFang SC" panose="020B0400000000000000" pitchFamily="34" charset="-122"/>
              </a:rPr>
              <a:t>cache</a:t>
            </a:r>
            <a:endParaRPr lang="en-US" altLang="zh-CN" sz="2000" dirty="0">
              <a:latin typeface="PingFang SC" panose="020B0400000000000000" pitchFamily="34" charset="-122"/>
              <a:ea typeface="PingFang SC" panose="020B0400000000000000" pitchFamily="34" charset="-122"/>
            </a:endParaRPr>
          </a:p>
          <a:p>
            <a:r>
              <a:rPr lang="zh-CN" altLang="en-US" sz="2000" dirty="0">
                <a:latin typeface="PingFang SC" panose="020B0400000000000000" pitchFamily="34" charset="-122"/>
                <a:ea typeface="PingFang SC" panose="020B0400000000000000" pitchFamily="34" charset="-122"/>
              </a:rPr>
              <a:t>虚存</a:t>
            </a:r>
            <a:r>
              <a:rPr lang="en-US" altLang="zh-C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页表是物理内存的</a:t>
            </a:r>
            <a:r>
              <a:rPr lang="en" altLang="zh-CN" sz="2000" dirty="0">
                <a:latin typeface="PingFang SC" panose="020B0400000000000000" pitchFamily="34" charset="-122"/>
                <a:ea typeface="PingFang SC" panose="020B0400000000000000" pitchFamily="34" charset="-122"/>
              </a:rPr>
              <a:t>Cache</a:t>
            </a:r>
            <a:endParaRPr lang="en-US" altLang="zh-CN" sz="2000" dirty="0">
              <a:latin typeface="PingFang SC" panose="020B0400000000000000" pitchFamily="34" charset="-122"/>
              <a:ea typeface="PingFang SC" panose="020B0400000000000000" pitchFamily="34" charset="-122"/>
            </a:endParaRPr>
          </a:p>
          <a:p>
            <a:r>
              <a:rPr lang="en" altLang="zh-CN" sz="2000" dirty="0">
                <a:latin typeface="PingFang SC" panose="020B0400000000000000" pitchFamily="34" charset="-122"/>
                <a:ea typeface="PingFang SC" panose="020B0400000000000000" pitchFamily="34" charset="-122"/>
              </a:rPr>
              <a:t>TLB</a:t>
            </a:r>
            <a:r>
              <a:rPr lang="zh-CN" altLang="en-US" sz="2000" dirty="0">
                <a:latin typeface="PingFang SC" panose="020B0400000000000000" pitchFamily="34" charset="-122"/>
                <a:ea typeface="PingFang SC" panose="020B0400000000000000" pitchFamily="34" charset="-122"/>
              </a:rPr>
              <a:t>是页表的</a:t>
            </a:r>
            <a:r>
              <a:rPr lang="en" altLang="zh-CN" sz="2000" dirty="0">
                <a:latin typeface="PingFang SC" panose="020B0400000000000000" pitchFamily="34" charset="-122"/>
                <a:ea typeface="PingFang SC" panose="020B0400000000000000" pitchFamily="34" charset="-122"/>
              </a:rPr>
              <a:t>Cache</a:t>
            </a:r>
          </a:p>
          <a:p>
            <a:endParaRPr lang="en-US" altLang="zh-CN" sz="2000" dirty="0">
              <a:latin typeface="PingFang SC" panose="020B0400000000000000" pitchFamily="34" charset="-122"/>
              <a:ea typeface="PingFang SC" panose="020B0400000000000000" pitchFamily="34" charset="-122"/>
            </a:endParaRPr>
          </a:p>
          <a:p>
            <a:r>
              <a:rPr lang="zh-CN" altLang="en-US" sz="2000" dirty="0">
                <a:latin typeface="PingFang SC" panose="020B0400000000000000" pitchFamily="34" charset="-122"/>
                <a:ea typeface="PingFang SC" panose="020B0400000000000000" pitchFamily="34" charset="-122"/>
              </a:rPr>
              <a:t>核心：间接操作，用户透明。</a:t>
            </a:r>
          </a:p>
          <a:p>
            <a:r>
              <a:rPr lang="zh-CN" altLang="en-US" sz="2000" dirty="0">
                <a:latin typeface="PingFang SC" panose="020B0400000000000000" pitchFamily="34" charset="-122"/>
                <a:ea typeface="PingFang SC" panose="020B0400000000000000" pitchFamily="34" charset="-122"/>
              </a:rPr>
              <a:t>当</a:t>
            </a:r>
            <a:r>
              <a:rPr lang="en" altLang="zh-CN" sz="2000" dirty="0">
                <a:latin typeface="PingFang SC" panose="020B0400000000000000" pitchFamily="34" charset="-122"/>
                <a:ea typeface="PingFang SC" panose="020B0400000000000000" pitchFamily="34" charset="-122"/>
              </a:rPr>
              <a:t>malloc(length)</a:t>
            </a:r>
            <a:r>
              <a:rPr lang="zh-CN" altLang="en-US" sz="2000" dirty="0">
                <a:latin typeface="PingFang SC" panose="020B0400000000000000" pitchFamily="34" charset="-122"/>
                <a:ea typeface="PingFang SC" panose="020B0400000000000000" pitchFamily="34" charset="-122"/>
              </a:rPr>
              <a:t>操作时，一开始</a:t>
            </a:r>
            <a:r>
              <a:rPr lang="en" altLang="zh-CN" sz="2000" dirty="0">
                <a:latin typeface="PingFang SC" panose="020B0400000000000000" pitchFamily="34" charset="-122"/>
                <a:ea typeface="PingFang SC" panose="020B0400000000000000" pitchFamily="34" charset="-122"/>
              </a:rPr>
              <a:t>OS</a:t>
            </a:r>
            <a:r>
              <a:rPr lang="zh-CN" altLang="en-US" sz="2000" dirty="0">
                <a:latin typeface="PingFang SC" panose="020B0400000000000000" pitchFamily="34" charset="-122"/>
                <a:ea typeface="PingFang SC" panose="020B0400000000000000" pitchFamily="34" charset="-122"/>
              </a:rPr>
              <a:t>并不实际分配物理空间，只是将（无效的）页表项填入</a:t>
            </a:r>
            <a:r>
              <a:rPr lang="en" altLang="zh-CN" sz="2000" dirty="0">
                <a:latin typeface="PingFang SC" panose="020B0400000000000000" pitchFamily="34" charset="-122"/>
                <a:ea typeface="PingFang SC" panose="020B0400000000000000" pitchFamily="34" charset="-122"/>
              </a:rPr>
              <a:t>TLB</a:t>
            </a:r>
            <a:r>
              <a:rPr lang="zh-CN" altLang="en" sz="2000" dirty="0">
                <a:latin typeface="PingFang SC" panose="020B0400000000000000" pitchFamily="34" charset="-122"/>
                <a:ea typeface="PingFang SC" panose="020B0400000000000000" pitchFamily="34" charset="-122"/>
              </a:rPr>
              <a:t>（</a:t>
            </a:r>
            <a:r>
              <a:rPr lang="en" altLang="zh-CN" sz="2000" dirty="0">
                <a:latin typeface="PingFang SC" panose="020B0400000000000000" pitchFamily="34" charset="-122"/>
                <a:ea typeface="PingFang SC" panose="020B0400000000000000" pitchFamily="34" charset="-122"/>
              </a:rPr>
              <a:t>TLB</a:t>
            </a:r>
            <a:r>
              <a:rPr lang="zh-CN" altLang="en-US" sz="2000" dirty="0">
                <a:latin typeface="PingFang SC" panose="020B0400000000000000" pitchFamily="34" charset="-122"/>
                <a:ea typeface="PingFang SC" panose="020B0400000000000000" pitchFamily="34" charset="-122"/>
              </a:rPr>
              <a:t>重填异常），而后若用户不访问，则不会浪费空间，所谓用户并不真正需要。</a:t>
            </a:r>
          </a:p>
          <a:p>
            <a:r>
              <a:rPr lang="zh-CN" altLang="en-US" sz="2000" dirty="0">
                <a:latin typeface="PingFang SC" panose="020B0400000000000000" pitchFamily="34" charset="-122"/>
                <a:ea typeface="PingFang SC" panose="020B0400000000000000" pitchFamily="34" charset="-122"/>
              </a:rPr>
              <a:t>若真正需要使用了再由操作页无效异常等将物理页面分配</a:t>
            </a:r>
            <a:r>
              <a:rPr lang="en-US" altLang="zh-C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有效页表项的建立</a:t>
            </a:r>
          </a:p>
          <a:p>
            <a:endParaRPr lang="zh-CN" altLang="en-US" sz="1600" dirty="0">
              <a:latin typeface="PingFang SC" panose="020B0400000000000000" pitchFamily="34" charset="-122"/>
              <a:ea typeface="PingFang SC" panose="020B0400000000000000" pitchFamily="34" charset="-122"/>
            </a:endParaRPr>
          </a:p>
        </p:txBody>
      </p:sp>
      <p:pic>
        <p:nvPicPr>
          <p:cNvPr id="6" name="图片 5">
            <a:extLst>
              <a:ext uri="{FF2B5EF4-FFF2-40B4-BE49-F238E27FC236}">
                <a16:creationId xmlns:a16="http://schemas.microsoft.com/office/drawing/2014/main" id="{005A37B4-44CC-BD45-808F-EFD77F479E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95483" y="738120"/>
            <a:ext cx="5048517" cy="324036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External Example:</a:t>
            </a:r>
            <a:br>
              <a:rPr lang="en-US" altLang="zh-CN" sz="2800" dirty="0">
                <a:latin typeface="PingFang SC" panose="020B0400000000000000" pitchFamily="34" charset="-122"/>
                <a:ea typeface="PingFang SC" panose="020B0400000000000000" pitchFamily="34" charset="-122"/>
              </a:rPr>
            </a:br>
            <a:r>
              <a:rPr lang="en-US" altLang="zh-CN" sz="2400" dirty="0">
                <a:latin typeface="PingFang SC" panose="020B0400000000000000" pitchFamily="34" charset="-122"/>
                <a:ea typeface="PingFang SC" panose="020B0400000000000000" pitchFamily="34" charset="-122"/>
              </a:rPr>
              <a:t>Wall and Cross Wall(Network)</a:t>
            </a:r>
            <a:endParaRPr lang="zh-CN" altLang="en-US" sz="28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251520" y="2132856"/>
            <a:ext cx="8568952" cy="3993307"/>
          </a:xfrm>
        </p:spPr>
        <p:txBody>
          <a:bodyPr/>
          <a:lstStyle/>
          <a:p>
            <a:r>
              <a:rPr lang="en" altLang="zh-CN" sz="2000" dirty="0" err="1">
                <a:latin typeface="PingFang SC" panose="020B0400000000000000" pitchFamily="34" charset="-122"/>
                <a:ea typeface="PingFang SC" panose="020B0400000000000000" pitchFamily="34" charset="-122"/>
              </a:rPr>
              <a:t>FireWall</a:t>
            </a:r>
            <a:r>
              <a:rPr lang="zh-CN" altLang="e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数据包过滤器，先经过</a:t>
            </a:r>
            <a:r>
              <a:rPr lang="en" altLang="zh-CN" sz="2000" dirty="0" err="1">
                <a:latin typeface="PingFang SC" panose="020B0400000000000000" pitchFamily="34" charset="-122"/>
                <a:ea typeface="PingFang SC" panose="020B0400000000000000" pitchFamily="34" charset="-122"/>
              </a:rPr>
              <a:t>FireWall</a:t>
            </a:r>
            <a:r>
              <a:rPr lang="zh-CN" altLang="en-US" sz="2000" dirty="0">
                <a:latin typeface="PingFang SC" panose="020B0400000000000000" pitchFamily="34" charset="-122"/>
                <a:ea typeface="PingFang SC" panose="020B0400000000000000" pitchFamily="34" charset="-122"/>
              </a:rPr>
              <a:t>后到主机</a:t>
            </a:r>
          </a:p>
          <a:p>
            <a:r>
              <a:rPr lang="en" altLang="zh-CN" sz="2000" dirty="0" err="1">
                <a:latin typeface="PingFang SC" panose="020B0400000000000000" pitchFamily="34" charset="-122"/>
                <a:ea typeface="PingFang SC" panose="020B0400000000000000" pitchFamily="34" charset="-122"/>
              </a:rPr>
              <a:t>GreatChinaWall</a:t>
            </a:r>
            <a:r>
              <a:rPr lang="zh-CN" altLang="e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访问被禁止的</a:t>
            </a:r>
            <a:r>
              <a:rPr lang="en" altLang="zh-CN" sz="2000" dirty="0">
                <a:latin typeface="PingFang SC" panose="020B0400000000000000" pitchFamily="34" charset="-122"/>
                <a:ea typeface="PingFang SC" panose="020B0400000000000000" pitchFamily="34" charset="-122"/>
              </a:rPr>
              <a:t>IP</a:t>
            </a:r>
            <a:r>
              <a:rPr lang="zh-CN" altLang="en-US" sz="2000" dirty="0">
                <a:latin typeface="PingFang SC" panose="020B0400000000000000" pitchFamily="34" charset="-122"/>
                <a:ea typeface="PingFang SC" panose="020B0400000000000000" pitchFamily="34" charset="-122"/>
              </a:rPr>
              <a:t>会被阻拦，先访问代理，查询地址是否合法，后继续</a:t>
            </a:r>
            <a:r>
              <a:rPr lang="en" altLang="zh-CN" sz="2000" dirty="0">
                <a:latin typeface="PingFang SC" panose="020B0400000000000000" pitchFamily="34" charset="-122"/>
                <a:ea typeface="PingFang SC" panose="020B0400000000000000" pitchFamily="34" charset="-122"/>
              </a:rPr>
              <a:t>TCP</a:t>
            </a:r>
            <a:r>
              <a:rPr lang="zh-CN" altLang="en-US" sz="2000" dirty="0">
                <a:latin typeface="PingFang SC" panose="020B0400000000000000" pitchFamily="34" charset="-122"/>
                <a:ea typeface="PingFang SC" panose="020B0400000000000000" pitchFamily="34" charset="-122"/>
              </a:rPr>
              <a:t>请求，否则代理向目标发送</a:t>
            </a:r>
            <a:r>
              <a:rPr lang="en" altLang="zh-CN" sz="2000" dirty="0">
                <a:latin typeface="PingFang SC" panose="020B0400000000000000" pitchFamily="34" charset="-122"/>
                <a:ea typeface="PingFang SC" panose="020B0400000000000000" pitchFamily="34" charset="-122"/>
              </a:rPr>
              <a:t>Reset connection</a:t>
            </a:r>
          </a:p>
          <a:p>
            <a:r>
              <a:rPr lang="en" altLang="zh-CN" sz="2000" dirty="0">
                <a:latin typeface="PingFang SC" panose="020B0400000000000000" pitchFamily="34" charset="-122"/>
                <a:ea typeface="PingFang SC" panose="020B0400000000000000" pitchFamily="34" charset="-122"/>
              </a:rPr>
              <a:t>Proxy</a:t>
            </a:r>
            <a:r>
              <a:rPr lang="zh-CN" altLang="en" sz="2000" dirty="0">
                <a:latin typeface="PingFang SC" panose="020B0400000000000000" pitchFamily="34" charset="-122"/>
                <a:ea typeface="PingFang SC" panose="020B0400000000000000" pitchFamily="34" charset="-122"/>
              </a:rPr>
              <a:t>：</a:t>
            </a:r>
            <a:r>
              <a:rPr lang="en" altLang="zh-CN" sz="2000" dirty="0">
                <a:latin typeface="PingFang SC" panose="020B0400000000000000" pitchFamily="34" charset="-122"/>
                <a:ea typeface="PingFang SC" panose="020B0400000000000000" pitchFamily="34" charset="-122"/>
              </a:rPr>
              <a:t>SSR, v2ray</a:t>
            </a:r>
            <a:r>
              <a:rPr lang="zh-CN" altLang="e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访问允许的</a:t>
            </a:r>
            <a:r>
              <a:rPr lang="en" altLang="zh-CN" sz="2000" dirty="0">
                <a:latin typeface="PingFang SC" panose="020B0400000000000000" pitchFamily="34" charset="-122"/>
                <a:ea typeface="PingFang SC" panose="020B0400000000000000" pitchFamily="34" charset="-122"/>
              </a:rPr>
              <a:t>IP</a:t>
            </a:r>
            <a:r>
              <a:rPr lang="zh-CN" altLang="e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中间服务器绕过</a:t>
            </a:r>
            <a:r>
              <a:rPr lang="en" altLang="zh-CN" sz="2000" dirty="0" err="1">
                <a:latin typeface="PingFang SC" panose="020B0400000000000000" pitchFamily="34" charset="-122"/>
                <a:ea typeface="PingFang SC" panose="020B0400000000000000" pitchFamily="34" charset="-122"/>
              </a:rPr>
              <a:t>GreatChinaWall</a:t>
            </a:r>
            <a:r>
              <a:rPr lang="zh-CN" altLang="e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继续请求</a:t>
            </a:r>
          </a:p>
          <a:p>
            <a:r>
              <a:rPr lang="en" altLang="zh-CN" sz="2000" dirty="0">
                <a:latin typeface="PingFang SC" panose="020B0400000000000000" pitchFamily="34" charset="-122"/>
                <a:ea typeface="PingFang SC" panose="020B0400000000000000" pitchFamily="34" charset="-122"/>
              </a:rPr>
              <a:t>VPN</a:t>
            </a:r>
            <a:r>
              <a:rPr lang="zh-CN" altLang="e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公司一部分服务器允许特定员工使用，不允许外人使用，检查请求端</a:t>
            </a:r>
            <a:r>
              <a:rPr lang="en" altLang="zh-CN" sz="2000" dirty="0">
                <a:latin typeface="PingFang SC" panose="020B0400000000000000" pitchFamily="34" charset="-122"/>
                <a:ea typeface="PingFang SC" panose="020B0400000000000000" pitchFamily="34" charset="-122"/>
              </a:rPr>
              <a:t>IP</a:t>
            </a:r>
            <a:r>
              <a:rPr lang="zh-CN" altLang="e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客户端与服务端使用隧道协议加密、匿名，保证隐私和安全</a:t>
            </a:r>
          </a:p>
        </p:txBody>
      </p:sp>
    </p:spTree>
    <p:extLst>
      <p:ext uri="{BB962C8B-B14F-4D97-AF65-F5344CB8AC3E}">
        <p14:creationId xmlns:p14="http://schemas.microsoft.com/office/powerpoint/2010/main" val="33867702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External Example:</a:t>
            </a:r>
            <a:br>
              <a:rPr lang="en-US" altLang="zh-CN" sz="2800" dirty="0">
                <a:latin typeface="PingFang SC" panose="020B0400000000000000" pitchFamily="34" charset="-122"/>
                <a:ea typeface="PingFang SC" panose="020B0400000000000000" pitchFamily="34" charset="-122"/>
              </a:rPr>
            </a:br>
            <a:r>
              <a:rPr lang="en-US" altLang="zh-CN" sz="2400" dirty="0">
                <a:latin typeface="PingFang SC" panose="020B0400000000000000" pitchFamily="34" charset="-122"/>
                <a:ea typeface="PingFang SC" panose="020B0400000000000000" pitchFamily="34" charset="-122"/>
              </a:rPr>
              <a:t>What else?</a:t>
            </a:r>
            <a:endParaRPr lang="zh-CN" altLang="en-US" sz="28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251520" y="2780928"/>
            <a:ext cx="8568952" cy="3345235"/>
          </a:xfrm>
        </p:spPr>
        <p:txBody>
          <a:bodyPr/>
          <a:lstStyle/>
          <a:p>
            <a:r>
              <a:rPr lang="en" altLang="zh-CN" sz="2000" dirty="0">
                <a:latin typeface="PingFang SC" panose="020B0400000000000000" pitchFamily="34" charset="-122"/>
                <a:ea typeface="PingFang SC" panose="020B0400000000000000" pitchFamily="34" charset="-122"/>
              </a:rPr>
              <a:t>Windows</a:t>
            </a:r>
            <a:r>
              <a:rPr lang="zh-CN" altLang="en-US" sz="2000" dirty="0">
                <a:latin typeface="PingFang SC" panose="020B0400000000000000" pitchFamily="34" charset="-122"/>
                <a:ea typeface="PingFang SC" panose="020B0400000000000000" pitchFamily="34" charset="-122"/>
              </a:rPr>
              <a:t>快捷方式：保存指向应用程序的指针</a:t>
            </a:r>
            <a:r>
              <a:rPr lang="en-US" altLang="zh-CN" sz="2000" dirty="0">
                <a:latin typeface="PingFang SC" panose="020B0400000000000000" pitchFamily="34" charset="-122"/>
                <a:ea typeface="PingFang SC" panose="020B0400000000000000" pitchFamily="34" charset="-122"/>
              </a:rPr>
              <a:t>(</a:t>
            </a:r>
            <a:r>
              <a:rPr lang="en" altLang="zh-CN" sz="2000" dirty="0">
                <a:latin typeface="PingFang SC" panose="020B0400000000000000" pitchFamily="34" charset="-122"/>
                <a:ea typeface="PingFang SC" panose="020B0400000000000000" pitchFamily="34" charset="-122"/>
              </a:rPr>
              <a:t>cache)</a:t>
            </a:r>
          </a:p>
          <a:p>
            <a:r>
              <a:rPr lang="zh-CN" altLang="en-US" sz="2000" dirty="0">
                <a:latin typeface="PingFang SC" panose="020B0400000000000000" pitchFamily="34" charset="-122"/>
                <a:ea typeface="PingFang SC" panose="020B0400000000000000" pitchFamily="34" charset="-122"/>
              </a:rPr>
              <a:t>楚留香易容术</a:t>
            </a:r>
          </a:p>
          <a:p>
            <a:r>
              <a:rPr lang="zh-CN" altLang="en-US" sz="2000" dirty="0">
                <a:latin typeface="PingFang SC" panose="020B0400000000000000" pitchFamily="34" charset="-122"/>
                <a:ea typeface="PingFang SC" panose="020B0400000000000000" pitchFamily="34" charset="-122"/>
              </a:rPr>
              <a:t>支票</a:t>
            </a:r>
            <a:r>
              <a:rPr lang="en-US" altLang="zh-C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信用卡是对现金的代理</a:t>
            </a:r>
          </a:p>
        </p:txBody>
      </p:sp>
    </p:spTree>
    <p:extLst>
      <p:ext uri="{BB962C8B-B14F-4D97-AF65-F5344CB8AC3E}">
        <p14:creationId xmlns:p14="http://schemas.microsoft.com/office/powerpoint/2010/main" val="35984714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D80C1075-202C-6249-9CBF-AD1767688E42}"/>
              </a:ext>
            </a:extLst>
          </p:cNvPr>
          <p:cNvSpPr>
            <a:spLocks noGrp="1"/>
          </p:cNvSpPr>
          <p:nvPr>
            <p:ph type="body" idx="1"/>
          </p:nvPr>
        </p:nvSpPr>
        <p:spPr>
          <a:xfrm>
            <a:off x="692607" y="3129099"/>
            <a:ext cx="7772400" cy="599802"/>
          </a:xfrm>
        </p:spPr>
        <p:txBody>
          <a:bodyPr/>
          <a:lstStyle/>
          <a:p>
            <a:r>
              <a:rPr kumimoji="1" lang="zh-CN" altLang="en-US" sz="3200" dirty="0">
                <a:latin typeface="PingFang SC" panose="020B0400000000000000" pitchFamily="34" charset="-122"/>
                <a:ea typeface="PingFang SC" panose="020B0400000000000000" pitchFamily="34" charset="-122"/>
              </a:rPr>
              <a:t>目录</a:t>
            </a:r>
          </a:p>
        </p:txBody>
      </p:sp>
      <p:sp>
        <p:nvSpPr>
          <p:cNvPr id="6" name="文本框 5">
            <a:extLst>
              <a:ext uri="{FF2B5EF4-FFF2-40B4-BE49-F238E27FC236}">
                <a16:creationId xmlns:a16="http://schemas.microsoft.com/office/drawing/2014/main" id="{558FCDF3-4EE1-9341-8A10-FDF335E4B497}"/>
              </a:ext>
            </a:extLst>
          </p:cNvPr>
          <p:cNvSpPr txBox="1"/>
          <p:nvPr/>
        </p:nvSpPr>
        <p:spPr>
          <a:xfrm>
            <a:off x="685800" y="4293096"/>
            <a:ext cx="7772400" cy="1569660"/>
          </a:xfrm>
          <a:prstGeom prst="rect">
            <a:avLst/>
          </a:prstGeom>
          <a:noFill/>
        </p:spPr>
        <p:txBody>
          <a:bodyPr wrap="square" rtlCol="0">
            <a:spAutoFit/>
          </a:bodyPr>
          <a:lstStyle/>
          <a:p>
            <a:pPr marL="342900" indent="-342900">
              <a:buFontTx/>
              <a:buChar char="-"/>
            </a:pPr>
            <a:r>
              <a:rPr kumimoji="1" lang="en-US" altLang="zh-CN" sz="2400" dirty="0"/>
              <a:t>External Example</a:t>
            </a:r>
          </a:p>
          <a:p>
            <a:pPr marL="342900" indent="-342900">
              <a:buFontTx/>
              <a:buChar char="-"/>
            </a:pPr>
            <a:r>
              <a:rPr kumimoji="1" lang="en-US" altLang="zh-CN" sz="2400" dirty="0">
                <a:solidFill>
                  <a:srgbClr val="FF0000"/>
                </a:solidFill>
              </a:rPr>
              <a:t>Implementation</a:t>
            </a:r>
          </a:p>
          <a:p>
            <a:pPr marL="342900" indent="-342900">
              <a:buFontTx/>
              <a:buChar char="-"/>
            </a:pPr>
            <a:r>
              <a:rPr kumimoji="1" lang="en-US" altLang="zh-CN" sz="2400" dirty="0"/>
              <a:t>Comparison</a:t>
            </a:r>
          </a:p>
          <a:p>
            <a:pPr marL="342900" indent="-342900">
              <a:buFontTx/>
              <a:buChar char="-"/>
            </a:pPr>
            <a:r>
              <a:rPr kumimoji="1" lang="en-US" altLang="zh-CN" sz="2400" dirty="0"/>
              <a:t>Application</a:t>
            </a:r>
          </a:p>
        </p:txBody>
      </p:sp>
      <p:sp>
        <p:nvSpPr>
          <p:cNvPr id="7" name="文本占位符 2">
            <a:extLst>
              <a:ext uri="{FF2B5EF4-FFF2-40B4-BE49-F238E27FC236}">
                <a16:creationId xmlns:a16="http://schemas.microsoft.com/office/drawing/2014/main" id="{0D923CBB-91CF-D340-B9F5-8A176E8DFA97}"/>
              </a:ext>
            </a:extLst>
          </p:cNvPr>
          <p:cNvSpPr txBox="1">
            <a:spLocks/>
          </p:cNvSpPr>
          <p:nvPr/>
        </p:nvSpPr>
        <p:spPr>
          <a:xfrm>
            <a:off x="692607" y="1124744"/>
            <a:ext cx="7772400" cy="599802"/>
          </a:xfrm>
          <a:prstGeom prst="rect">
            <a:avLst/>
          </a:prstGeom>
        </p:spPr>
        <p:txBody>
          <a:bodyPr anchor="b"/>
          <a:lstStyle>
            <a:lvl1pPr marL="0" indent="0" algn="l"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l"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9pPr>
          </a:lstStyle>
          <a:p>
            <a:r>
              <a:rPr kumimoji="1" lang="zh-CN" altLang="en-US" sz="3200" dirty="0">
                <a:latin typeface="PingFang SC" panose="020B0400000000000000" pitchFamily="34" charset="-122"/>
                <a:ea typeface="PingFang SC" panose="020B0400000000000000" pitchFamily="34" charset="-122"/>
              </a:rPr>
              <a:t>根本目的</a:t>
            </a:r>
          </a:p>
        </p:txBody>
      </p:sp>
      <p:sp>
        <p:nvSpPr>
          <p:cNvPr id="8" name="文本框 7">
            <a:extLst>
              <a:ext uri="{FF2B5EF4-FFF2-40B4-BE49-F238E27FC236}">
                <a16:creationId xmlns:a16="http://schemas.microsoft.com/office/drawing/2014/main" id="{068C0943-1B23-6541-BC1D-86FCC0D09941}"/>
              </a:ext>
            </a:extLst>
          </p:cNvPr>
          <p:cNvSpPr txBox="1"/>
          <p:nvPr/>
        </p:nvSpPr>
        <p:spPr>
          <a:xfrm>
            <a:off x="685800" y="1853406"/>
            <a:ext cx="7772400" cy="369332"/>
          </a:xfrm>
          <a:prstGeom prst="rect">
            <a:avLst/>
          </a:prstGeom>
          <a:noFill/>
        </p:spPr>
        <p:txBody>
          <a:bodyPr wrap="square" rtlCol="0">
            <a:spAutoFit/>
          </a:bodyPr>
          <a:lstStyle/>
          <a:p>
            <a:r>
              <a:rPr lang="zh-CN" altLang="en-US" dirty="0"/>
              <a:t>当我们确实合理地需要某个对象的时候才进行创建、初始化和使用</a:t>
            </a:r>
            <a:endParaRPr kumimoji="1" lang="en-US" altLang="zh-CN" sz="2400" dirty="0"/>
          </a:p>
        </p:txBody>
      </p:sp>
    </p:spTree>
    <p:extLst>
      <p:ext uri="{BB962C8B-B14F-4D97-AF65-F5344CB8AC3E}">
        <p14:creationId xmlns:p14="http://schemas.microsoft.com/office/powerpoint/2010/main" val="1084888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47015" y="124644"/>
            <a:ext cx="8229600" cy="778098"/>
          </a:xfrm>
        </p:spPr>
        <p:txBody>
          <a:bodyPr>
            <a:normAutofit/>
          </a:bodyPr>
          <a:lstStyle/>
          <a:p>
            <a:pPr algn="l"/>
            <a:r>
              <a:rPr lang="en-US" altLang="zh-CN" sz="2800" dirty="0">
                <a:latin typeface="PingFang SC" panose="020B0400000000000000" pitchFamily="34" charset="-122"/>
                <a:ea typeface="PingFang SC" panose="020B0400000000000000" pitchFamily="34" charset="-122"/>
              </a:rPr>
              <a:t>Implementation</a:t>
            </a:r>
            <a:endParaRPr lang="zh-CN" altLang="en-US" sz="28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4098779" y="832383"/>
            <a:ext cx="5045221" cy="2669227"/>
          </a:xfrm>
        </p:spPr>
        <p:txBody>
          <a:bodyPr/>
          <a:lstStyle/>
          <a:p>
            <a:r>
              <a:rPr lang="zh-CN" altLang="en-US" sz="2000" dirty="0">
                <a:latin typeface="PingFang SC" panose="020B0400000000000000" pitchFamily="34" charset="-122"/>
                <a:ea typeface="PingFang SC" panose="020B0400000000000000" pitchFamily="34" charset="-122"/>
              </a:rPr>
              <a:t>简单来讲，</a:t>
            </a:r>
            <a:r>
              <a:rPr lang="en" altLang="zh-CN" sz="2000" dirty="0">
                <a:latin typeface="PingFang SC" panose="020B0400000000000000" pitchFamily="34" charset="-122"/>
                <a:ea typeface="PingFang SC" panose="020B0400000000000000" pitchFamily="34" charset="-122"/>
              </a:rPr>
              <a:t>Proxy</a:t>
            </a:r>
            <a:r>
              <a:rPr lang="zh-CN" altLang="en-US" sz="2000" dirty="0">
                <a:latin typeface="PingFang SC" panose="020B0400000000000000" pitchFamily="34" charset="-122"/>
                <a:ea typeface="PingFang SC" panose="020B0400000000000000" pitchFamily="34" charset="-122"/>
              </a:rPr>
              <a:t>和</a:t>
            </a:r>
            <a:r>
              <a:rPr lang="en" altLang="zh-CN" sz="2000" dirty="0">
                <a:latin typeface="PingFang SC" panose="020B0400000000000000" pitchFamily="34" charset="-122"/>
                <a:ea typeface="PingFang SC" panose="020B0400000000000000" pitchFamily="34" charset="-122"/>
              </a:rPr>
              <a:t>Real</a:t>
            </a:r>
            <a:r>
              <a:rPr lang="zh-CN" altLang="en-US" sz="2000" dirty="0">
                <a:latin typeface="PingFang SC" panose="020B0400000000000000" pitchFamily="34" charset="-122"/>
                <a:ea typeface="PingFang SC" panose="020B0400000000000000" pitchFamily="34" charset="-122"/>
              </a:rPr>
              <a:t>两个类实现同一个接口，</a:t>
            </a:r>
            <a:r>
              <a:rPr lang="zh-CN" altLang="en-US" sz="2000" dirty="0">
                <a:solidFill>
                  <a:srgbClr val="FF0000"/>
                </a:solidFill>
                <a:latin typeface="PingFang SC" panose="020B0400000000000000" pitchFamily="34" charset="-122"/>
                <a:ea typeface="PingFang SC" panose="020B0400000000000000" pitchFamily="34" charset="-122"/>
              </a:rPr>
              <a:t>用户只能访问</a:t>
            </a:r>
            <a:r>
              <a:rPr lang="en" altLang="zh-CN" sz="2000" dirty="0">
                <a:solidFill>
                  <a:srgbClr val="FF0000"/>
                </a:solidFill>
                <a:latin typeface="PingFang SC" panose="020B0400000000000000" pitchFamily="34" charset="-122"/>
                <a:ea typeface="PingFang SC" panose="020B0400000000000000" pitchFamily="34" charset="-122"/>
              </a:rPr>
              <a:t>Proxy</a:t>
            </a:r>
            <a:r>
              <a:rPr lang="zh-CN" altLang="en" sz="2000" dirty="0">
                <a:solidFill>
                  <a:srgbClr val="FF0000"/>
                </a:solidFill>
                <a:latin typeface="PingFang SC" panose="020B0400000000000000" pitchFamily="34" charset="-122"/>
                <a:ea typeface="PingFang SC" panose="020B0400000000000000" pitchFamily="34" charset="-122"/>
              </a:rPr>
              <a:t>，</a:t>
            </a:r>
            <a:r>
              <a:rPr lang="zh-CN" altLang="en-US" sz="2000" dirty="0">
                <a:solidFill>
                  <a:srgbClr val="FF0000"/>
                </a:solidFill>
                <a:latin typeface="PingFang SC" panose="020B0400000000000000" pitchFamily="34" charset="-122"/>
                <a:ea typeface="PingFang SC" panose="020B0400000000000000" pitchFamily="34" charset="-122"/>
              </a:rPr>
              <a:t>而</a:t>
            </a:r>
            <a:r>
              <a:rPr lang="en" altLang="zh-CN" sz="2000" dirty="0">
                <a:solidFill>
                  <a:srgbClr val="FF0000"/>
                </a:solidFill>
                <a:latin typeface="PingFang SC" panose="020B0400000000000000" pitchFamily="34" charset="-122"/>
                <a:ea typeface="PingFang SC" panose="020B0400000000000000" pitchFamily="34" charset="-122"/>
              </a:rPr>
              <a:t>Proxy</a:t>
            </a:r>
            <a:r>
              <a:rPr lang="zh-CN" altLang="en-US" sz="2000" dirty="0">
                <a:solidFill>
                  <a:srgbClr val="FF0000"/>
                </a:solidFill>
                <a:latin typeface="PingFang SC" panose="020B0400000000000000" pitchFamily="34" charset="-122"/>
                <a:ea typeface="PingFang SC" panose="020B0400000000000000" pitchFamily="34" charset="-122"/>
              </a:rPr>
              <a:t>使用组合关系包含</a:t>
            </a:r>
            <a:r>
              <a:rPr lang="en" altLang="zh-CN" sz="2000" dirty="0">
                <a:solidFill>
                  <a:srgbClr val="FF0000"/>
                </a:solidFill>
                <a:latin typeface="PingFang SC" panose="020B0400000000000000" pitchFamily="34" charset="-122"/>
                <a:ea typeface="PingFang SC" panose="020B0400000000000000" pitchFamily="34" charset="-122"/>
              </a:rPr>
              <a:t>Real</a:t>
            </a:r>
            <a:r>
              <a:rPr lang="zh-CN" altLang="en" sz="2000" dirty="0">
                <a:latin typeface="PingFang SC" panose="020B0400000000000000" pitchFamily="34" charset="-122"/>
                <a:ea typeface="PingFang SC" panose="020B0400000000000000" pitchFamily="34" charset="-122"/>
              </a:rPr>
              <a:t>，</a:t>
            </a:r>
            <a:r>
              <a:rPr lang="zh-CN" altLang="en-US" sz="2000" dirty="0">
                <a:latin typeface="PingFang SC" panose="020B0400000000000000" pitchFamily="34" charset="-122"/>
                <a:ea typeface="PingFang SC" panose="020B0400000000000000" pitchFamily="34" charset="-122"/>
              </a:rPr>
              <a:t>对于接口的实现方式也是通过调用</a:t>
            </a:r>
            <a:r>
              <a:rPr lang="en" altLang="zh-CN" sz="2000" dirty="0">
                <a:latin typeface="PingFang SC" panose="020B0400000000000000" pitchFamily="34" charset="-122"/>
                <a:ea typeface="PingFang SC" panose="020B0400000000000000" pitchFamily="34" charset="-122"/>
              </a:rPr>
              <a:t>Real</a:t>
            </a:r>
            <a:r>
              <a:rPr lang="zh-CN" altLang="en-US" sz="2000" dirty="0">
                <a:latin typeface="PingFang SC" panose="020B0400000000000000" pitchFamily="34" charset="-122"/>
                <a:ea typeface="PingFang SC" panose="020B0400000000000000" pitchFamily="34" charset="-122"/>
              </a:rPr>
              <a:t>类对象的真正操作方法。</a:t>
            </a:r>
          </a:p>
          <a:p>
            <a:r>
              <a:rPr lang="zh-CN" altLang="en-US" sz="2000" dirty="0">
                <a:latin typeface="PingFang SC" panose="020B0400000000000000" pitchFamily="34" charset="-122"/>
                <a:ea typeface="PingFang SC" panose="020B0400000000000000" pitchFamily="34" charset="-122"/>
              </a:rPr>
              <a:t>此外根据需要，</a:t>
            </a:r>
            <a:r>
              <a:rPr lang="zh-CN" altLang="en-US" sz="2000" dirty="0">
                <a:solidFill>
                  <a:srgbClr val="FF0000"/>
                </a:solidFill>
                <a:latin typeface="PingFang SC" panose="020B0400000000000000" pitchFamily="34" charset="-122"/>
                <a:ea typeface="PingFang SC" panose="020B0400000000000000" pitchFamily="34" charset="-122"/>
              </a:rPr>
              <a:t>在</a:t>
            </a:r>
            <a:r>
              <a:rPr lang="en" altLang="zh-CN" sz="2000" dirty="0">
                <a:solidFill>
                  <a:srgbClr val="FF0000"/>
                </a:solidFill>
                <a:latin typeface="PingFang SC" panose="020B0400000000000000" pitchFamily="34" charset="-122"/>
                <a:ea typeface="PingFang SC" panose="020B0400000000000000" pitchFamily="34" charset="-122"/>
              </a:rPr>
              <a:t>Proxy</a:t>
            </a:r>
            <a:r>
              <a:rPr lang="zh-CN" altLang="en-US" sz="2000" dirty="0">
                <a:solidFill>
                  <a:srgbClr val="FF0000"/>
                </a:solidFill>
                <a:latin typeface="PingFang SC" panose="020B0400000000000000" pitchFamily="34" charset="-122"/>
                <a:ea typeface="PingFang SC" panose="020B0400000000000000" pitchFamily="34" charset="-122"/>
              </a:rPr>
              <a:t>中可以加入任意的辅助操作</a:t>
            </a:r>
            <a:r>
              <a:rPr lang="zh-CN" altLang="en-US" sz="2000" dirty="0">
                <a:latin typeface="PingFang SC" panose="020B0400000000000000" pitchFamily="34" charset="-122"/>
                <a:ea typeface="PingFang SC" panose="020B0400000000000000" pitchFamily="34" charset="-122"/>
              </a:rPr>
              <a:t>，例如检查访问方式是否安全，返回数据是否合法等</a:t>
            </a:r>
          </a:p>
        </p:txBody>
      </p:sp>
      <p:pic>
        <p:nvPicPr>
          <p:cNvPr id="1026" name="Picture 2">
            <a:extLst>
              <a:ext uri="{FF2B5EF4-FFF2-40B4-BE49-F238E27FC236}">
                <a16:creationId xmlns:a16="http://schemas.microsoft.com/office/drawing/2014/main" id="{411FE89B-DB3A-CE44-B7B9-B542E9E7838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4679"/>
          <a:stretch/>
        </p:blipFill>
        <p:spPr bwMode="auto">
          <a:xfrm>
            <a:off x="269249" y="3651475"/>
            <a:ext cx="3779912" cy="2644912"/>
          </a:xfrm>
          <a:prstGeom prst="rect">
            <a:avLst/>
          </a:prstGeom>
          <a:noFill/>
          <a:extLst>
            <a:ext uri="{909E8E84-426E-40DD-AFC4-6F175D3DCCD1}">
              <a14:hiddenFill xmlns:a14="http://schemas.microsoft.com/office/drawing/2010/main">
                <a:solidFill>
                  <a:srgbClr val="FFFFFF"/>
                </a:solidFill>
              </a14:hiddenFill>
            </a:ext>
          </a:extLst>
        </p:spPr>
      </p:pic>
      <p:pic>
        <p:nvPicPr>
          <p:cNvPr id="12" name="图片 11">
            <a:extLst>
              <a:ext uri="{FF2B5EF4-FFF2-40B4-BE49-F238E27FC236}">
                <a16:creationId xmlns:a16="http://schemas.microsoft.com/office/drawing/2014/main" id="{AA02595A-74C7-3449-83D5-3391463B97B3}"/>
              </a:ext>
            </a:extLst>
          </p:cNvPr>
          <p:cNvPicPr>
            <a:picLocks noChangeAspect="1"/>
          </p:cNvPicPr>
          <p:nvPr/>
        </p:nvPicPr>
        <p:blipFill>
          <a:blip r:embed="rId4"/>
          <a:stretch>
            <a:fillRect/>
          </a:stretch>
        </p:blipFill>
        <p:spPr>
          <a:xfrm>
            <a:off x="173480" y="1197826"/>
            <a:ext cx="3875681" cy="2008700"/>
          </a:xfrm>
          <a:prstGeom prst="rect">
            <a:avLst/>
          </a:prstGeom>
        </p:spPr>
      </p:pic>
      <p:pic>
        <p:nvPicPr>
          <p:cNvPr id="14" name="Picture 2">
            <a:extLst>
              <a:ext uri="{FF2B5EF4-FFF2-40B4-BE49-F238E27FC236}">
                <a16:creationId xmlns:a16="http://schemas.microsoft.com/office/drawing/2014/main" id="{1C3CADC2-5AC5-EF45-91E0-73F95985F48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4858"/>
          <a:stretch/>
        </p:blipFill>
        <p:spPr bwMode="auto">
          <a:xfrm>
            <a:off x="4860032" y="3809999"/>
            <a:ext cx="3554503" cy="304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3562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D80C1075-202C-6249-9CBF-AD1767688E42}"/>
              </a:ext>
            </a:extLst>
          </p:cNvPr>
          <p:cNvSpPr>
            <a:spLocks noGrp="1"/>
          </p:cNvSpPr>
          <p:nvPr>
            <p:ph type="body" idx="1"/>
          </p:nvPr>
        </p:nvSpPr>
        <p:spPr>
          <a:xfrm>
            <a:off x="692607" y="3129099"/>
            <a:ext cx="7772400" cy="599802"/>
          </a:xfrm>
        </p:spPr>
        <p:txBody>
          <a:bodyPr/>
          <a:lstStyle/>
          <a:p>
            <a:r>
              <a:rPr kumimoji="1" lang="zh-CN" altLang="en-US" sz="3200" dirty="0">
                <a:latin typeface="PingFang SC" panose="020B0400000000000000" pitchFamily="34" charset="-122"/>
                <a:ea typeface="PingFang SC" panose="020B0400000000000000" pitchFamily="34" charset="-122"/>
              </a:rPr>
              <a:t>目录</a:t>
            </a:r>
          </a:p>
        </p:txBody>
      </p:sp>
      <p:sp>
        <p:nvSpPr>
          <p:cNvPr id="6" name="文本框 5">
            <a:extLst>
              <a:ext uri="{FF2B5EF4-FFF2-40B4-BE49-F238E27FC236}">
                <a16:creationId xmlns:a16="http://schemas.microsoft.com/office/drawing/2014/main" id="{558FCDF3-4EE1-9341-8A10-FDF335E4B497}"/>
              </a:ext>
            </a:extLst>
          </p:cNvPr>
          <p:cNvSpPr txBox="1"/>
          <p:nvPr/>
        </p:nvSpPr>
        <p:spPr>
          <a:xfrm>
            <a:off x="685800" y="4293096"/>
            <a:ext cx="7772400" cy="1569660"/>
          </a:xfrm>
          <a:prstGeom prst="rect">
            <a:avLst/>
          </a:prstGeom>
          <a:noFill/>
        </p:spPr>
        <p:txBody>
          <a:bodyPr wrap="square" rtlCol="0">
            <a:spAutoFit/>
          </a:bodyPr>
          <a:lstStyle/>
          <a:p>
            <a:pPr marL="342900" indent="-342900">
              <a:buFontTx/>
              <a:buChar char="-"/>
            </a:pPr>
            <a:r>
              <a:rPr kumimoji="1" lang="en-US" altLang="zh-CN" sz="2400" dirty="0"/>
              <a:t>External Example</a:t>
            </a:r>
          </a:p>
          <a:p>
            <a:pPr marL="342900" indent="-342900">
              <a:buFontTx/>
              <a:buChar char="-"/>
            </a:pPr>
            <a:r>
              <a:rPr kumimoji="1" lang="en-US" altLang="zh-CN" sz="2400" dirty="0"/>
              <a:t>Implementation</a:t>
            </a:r>
          </a:p>
          <a:p>
            <a:pPr marL="342900" indent="-342900">
              <a:buFontTx/>
              <a:buChar char="-"/>
            </a:pPr>
            <a:r>
              <a:rPr kumimoji="1" lang="en-US" altLang="zh-CN" sz="2400" dirty="0">
                <a:solidFill>
                  <a:srgbClr val="FF0000"/>
                </a:solidFill>
              </a:rPr>
              <a:t>Comparison</a:t>
            </a:r>
          </a:p>
          <a:p>
            <a:pPr marL="342900" indent="-342900">
              <a:buFontTx/>
              <a:buChar char="-"/>
            </a:pPr>
            <a:r>
              <a:rPr kumimoji="1" lang="en-US" altLang="zh-CN" sz="2400" dirty="0"/>
              <a:t>Application</a:t>
            </a:r>
          </a:p>
        </p:txBody>
      </p:sp>
      <p:sp>
        <p:nvSpPr>
          <p:cNvPr id="7" name="文本占位符 2">
            <a:extLst>
              <a:ext uri="{FF2B5EF4-FFF2-40B4-BE49-F238E27FC236}">
                <a16:creationId xmlns:a16="http://schemas.microsoft.com/office/drawing/2014/main" id="{0D923CBB-91CF-D340-B9F5-8A176E8DFA97}"/>
              </a:ext>
            </a:extLst>
          </p:cNvPr>
          <p:cNvSpPr txBox="1">
            <a:spLocks/>
          </p:cNvSpPr>
          <p:nvPr/>
        </p:nvSpPr>
        <p:spPr>
          <a:xfrm>
            <a:off x="692607" y="1124744"/>
            <a:ext cx="7772400" cy="599802"/>
          </a:xfrm>
          <a:prstGeom prst="rect">
            <a:avLst/>
          </a:prstGeom>
        </p:spPr>
        <p:txBody>
          <a:bodyPr anchor="b"/>
          <a:lstStyle>
            <a:lvl1pPr marL="0" indent="0" algn="l"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l"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9pPr>
          </a:lstStyle>
          <a:p>
            <a:r>
              <a:rPr kumimoji="1" lang="zh-CN" altLang="en-US" sz="3200" dirty="0">
                <a:latin typeface="PingFang SC" panose="020B0400000000000000" pitchFamily="34" charset="-122"/>
                <a:ea typeface="PingFang SC" panose="020B0400000000000000" pitchFamily="34" charset="-122"/>
              </a:rPr>
              <a:t>根本目的</a:t>
            </a:r>
          </a:p>
        </p:txBody>
      </p:sp>
      <p:sp>
        <p:nvSpPr>
          <p:cNvPr id="8" name="文本框 7">
            <a:extLst>
              <a:ext uri="{FF2B5EF4-FFF2-40B4-BE49-F238E27FC236}">
                <a16:creationId xmlns:a16="http://schemas.microsoft.com/office/drawing/2014/main" id="{068C0943-1B23-6541-BC1D-86FCC0D09941}"/>
              </a:ext>
            </a:extLst>
          </p:cNvPr>
          <p:cNvSpPr txBox="1"/>
          <p:nvPr/>
        </p:nvSpPr>
        <p:spPr>
          <a:xfrm>
            <a:off x="685800" y="1853406"/>
            <a:ext cx="7772400" cy="369332"/>
          </a:xfrm>
          <a:prstGeom prst="rect">
            <a:avLst/>
          </a:prstGeom>
          <a:noFill/>
        </p:spPr>
        <p:txBody>
          <a:bodyPr wrap="square" rtlCol="0">
            <a:spAutoFit/>
          </a:bodyPr>
          <a:lstStyle/>
          <a:p>
            <a:r>
              <a:rPr lang="zh-CN" altLang="en-US" dirty="0"/>
              <a:t>当我们确实合理地需要某个对象的时候才进行创建、初始化和使用</a:t>
            </a:r>
            <a:endParaRPr kumimoji="1" lang="en-US" altLang="zh-CN" sz="2400" dirty="0"/>
          </a:p>
        </p:txBody>
      </p:sp>
    </p:spTree>
    <p:extLst>
      <p:ext uri="{BB962C8B-B14F-4D97-AF65-F5344CB8AC3E}">
        <p14:creationId xmlns:p14="http://schemas.microsoft.com/office/powerpoint/2010/main" val="23350413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2800" dirty="0">
                <a:latin typeface="PingFang SC" panose="020B0400000000000000" pitchFamily="34" charset="-122"/>
                <a:ea typeface="PingFang SC" panose="020B0400000000000000" pitchFamily="34" charset="-122"/>
              </a:rPr>
              <a:t>Comparison</a:t>
            </a:r>
            <a:r>
              <a:rPr lang="zh-CN" altLang="en-US" sz="2800" dirty="0">
                <a:latin typeface="PingFang SC" panose="020B0400000000000000" pitchFamily="34" charset="-122"/>
                <a:ea typeface="PingFang SC" panose="020B0400000000000000" pitchFamily="34" charset="-122"/>
              </a:rPr>
              <a:t> </a:t>
            </a:r>
            <a:r>
              <a:rPr lang="en-US" altLang="zh-CN" sz="2800" dirty="0">
                <a:latin typeface="PingFang SC" panose="020B0400000000000000" pitchFamily="34" charset="-122"/>
                <a:ea typeface="PingFang SC" panose="020B0400000000000000" pitchFamily="34" charset="-122"/>
              </a:rPr>
              <a:t>to:</a:t>
            </a:r>
            <a:br>
              <a:rPr lang="en-US" altLang="zh-CN" sz="2800" dirty="0">
                <a:latin typeface="PingFang SC" panose="020B0400000000000000" pitchFamily="34" charset="-122"/>
                <a:ea typeface="PingFang SC" panose="020B0400000000000000" pitchFamily="34" charset="-122"/>
              </a:rPr>
            </a:br>
            <a:r>
              <a:rPr lang="en-US" altLang="zh-CN" sz="2400" dirty="0">
                <a:latin typeface="PingFang SC" panose="020B0400000000000000" pitchFamily="34" charset="-122"/>
                <a:ea typeface="PingFang SC" panose="020B0400000000000000" pitchFamily="34" charset="-122"/>
              </a:rPr>
              <a:t>Adapter</a:t>
            </a:r>
            <a:r>
              <a:rPr lang="zh-CN" altLang="en-US" sz="2400" dirty="0">
                <a:latin typeface="PingFang SC" panose="020B0400000000000000" pitchFamily="34" charset="-122"/>
                <a:ea typeface="PingFang SC" panose="020B0400000000000000" pitchFamily="34" charset="-122"/>
              </a:rPr>
              <a:t> 适配器</a:t>
            </a:r>
            <a:endParaRPr lang="zh-CN" altLang="en-US" sz="2800" dirty="0">
              <a:latin typeface="PingFang SC" panose="020B0400000000000000" pitchFamily="34" charset="-122"/>
              <a:ea typeface="PingFang SC" panose="020B0400000000000000" pitchFamily="34" charset="-122"/>
            </a:endParaRPr>
          </a:p>
        </p:txBody>
      </p:sp>
      <p:sp>
        <p:nvSpPr>
          <p:cNvPr id="3" name="内容占位符 2"/>
          <p:cNvSpPr>
            <a:spLocks noGrp="1"/>
          </p:cNvSpPr>
          <p:nvPr>
            <p:ph idx="1"/>
          </p:nvPr>
        </p:nvSpPr>
        <p:spPr>
          <a:xfrm>
            <a:off x="150626" y="1432347"/>
            <a:ext cx="8568952" cy="2356694"/>
          </a:xfrm>
        </p:spPr>
        <p:txBody>
          <a:bodyPr/>
          <a:lstStyle/>
          <a:p>
            <a:r>
              <a:rPr lang="zh-CN" altLang="en-US" sz="2000" dirty="0">
                <a:latin typeface="PingFang SC" panose="020B0400000000000000" pitchFamily="34" charset="-122"/>
                <a:ea typeface="PingFang SC" panose="020B0400000000000000" pitchFamily="34" charset="-122"/>
              </a:rPr>
              <a:t>同样是适配器和实体类同时实现某一接口</a:t>
            </a:r>
            <a:endParaRPr lang="en-US" altLang="zh-CN" sz="2000" dirty="0">
              <a:latin typeface="PingFang SC" panose="020B0400000000000000" pitchFamily="34" charset="-122"/>
              <a:ea typeface="PingFang SC" panose="020B0400000000000000" pitchFamily="34" charset="-122"/>
            </a:endParaRPr>
          </a:p>
          <a:p>
            <a:r>
              <a:rPr lang="zh-CN" altLang="en-US" sz="2000" dirty="0">
                <a:latin typeface="PingFang SC" panose="020B0400000000000000" pitchFamily="34" charset="-122"/>
                <a:ea typeface="PingFang SC" panose="020B0400000000000000" pitchFamily="34" charset="-122"/>
              </a:rPr>
              <a:t>但是这二者使用相反，</a:t>
            </a:r>
            <a:r>
              <a:rPr lang="zh-CN" altLang="en-US" sz="2000" dirty="0">
                <a:solidFill>
                  <a:srgbClr val="FF0000"/>
                </a:solidFill>
                <a:latin typeface="PingFang SC" panose="020B0400000000000000" pitchFamily="34" charset="-122"/>
                <a:ea typeface="PingFang SC" panose="020B0400000000000000" pitchFamily="34" charset="-122"/>
              </a:rPr>
              <a:t>使用时调用的是实体类而不是适配器，实体类包含适配器类，调用需求进行操作时使用适配器调用适配其他专门需求的接口实体</a:t>
            </a:r>
            <a:r>
              <a:rPr lang="zh-CN" altLang="en-US" sz="2000" dirty="0">
                <a:latin typeface="PingFang SC" panose="020B0400000000000000" pitchFamily="34" charset="-122"/>
                <a:ea typeface="PingFang SC" panose="020B0400000000000000" pitchFamily="34" charset="-122"/>
              </a:rPr>
              <a:t>。</a:t>
            </a:r>
          </a:p>
          <a:p>
            <a:r>
              <a:rPr lang="zh-CN" altLang="en-US" sz="2000" dirty="0">
                <a:latin typeface="PingFang SC" panose="020B0400000000000000" pitchFamily="34" charset="-122"/>
                <a:ea typeface="PingFang SC" panose="020B0400000000000000" pitchFamily="34" charset="-122"/>
              </a:rPr>
              <a:t>实体可以解决某些需求但是当有超出规范的请求时调用适配器转换或者转接到其他的实现实体中。</a:t>
            </a:r>
          </a:p>
        </p:txBody>
      </p:sp>
      <p:pic>
        <p:nvPicPr>
          <p:cNvPr id="3074" name="Picture 2" descr="适配器模式的 UML 图">
            <a:extLst>
              <a:ext uri="{FF2B5EF4-FFF2-40B4-BE49-F238E27FC236}">
                <a16:creationId xmlns:a16="http://schemas.microsoft.com/office/drawing/2014/main" id="{9E36BD5C-118D-1C45-840F-F5154B10E8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3668" y="3637242"/>
            <a:ext cx="5976664" cy="32207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1690976"/>
      </p:ext>
    </p:extLst>
  </p:cSld>
  <p:clrMapOvr>
    <a:masterClrMapping/>
  </p:clrMapOvr>
</p:sld>
</file>

<file path=ppt/theme/theme1.xml><?xml version="1.0" encoding="utf-8"?>
<a:theme xmlns:a="http://schemas.openxmlformats.org/drawingml/2006/main" name="Office 主题">
  <a:themeElements>
    <a:clrScheme name="模块">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流畅">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scene3d>
            <a:camera prst="orthographicFront" fov="0">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311</TotalTime>
  <Words>1137</Words>
  <Application>Microsoft Macintosh PowerPoint</Application>
  <PresentationFormat>全屏显示(4:3)</PresentationFormat>
  <Paragraphs>102</Paragraphs>
  <Slides>19</Slides>
  <Notes>1</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19</vt:i4>
      </vt:variant>
    </vt:vector>
  </HeadingPairs>
  <TitlesOfParts>
    <vt:vector size="26" baseType="lpstr">
      <vt:lpstr>等线</vt:lpstr>
      <vt:lpstr>PingFang SC</vt:lpstr>
      <vt:lpstr>Arial</vt:lpstr>
      <vt:lpstr>Arial Black</vt:lpstr>
      <vt:lpstr>Calibri</vt:lpstr>
      <vt:lpstr>Georgia</vt:lpstr>
      <vt:lpstr>Office 主题</vt:lpstr>
      <vt:lpstr>PowerPoint 演示文稿</vt:lpstr>
      <vt:lpstr>PowerPoint 演示文稿</vt:lpstr>
      <vt:lpstr>External Example: Caching</vt:lpstr>
      <vt:lpstr>External Example: Wall and Cross Wall(Network)</vt:lpstr>
      <vt:lpstr>External Example: What else?</vt:lpstr>
      <vt:lpstr>PowerPoint 演示文稿</vt:lpstr>
      <vt:lpstr>Implementation</vt:lpstr>
      <vt:lpstr>PowerPoint 演示文稿</vt:lpstr>
      <vt:lpstr>Comparison to: Adapter 适配器</vt:lpstr>
      <vt:lpstr>Comparison to: Decorator 装饰器</vt:lpstr>
      <vt:lpstr>Comparison to: Iterator 迭代器</vt:lpstr>
      <vt:lpstr>PowerPoint 演示文稿</vt:lpstr>
      <vt:lpstr>Application: Copy on Write(OS)</vt:lpstr>
      <vt:lpstr>Application: Reallocation &amp; Synchronization</vt:lpstr>
      <vt:lpstr>Application: Referred ones</vt:lpstr>
      <vt:lpstr>Application: Internal Example</vt:lpstr>
      <vt:lpstr>Application: Internal Example</vt:lpstr>
      <vt:lpstr>A possible security hazard</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AutoBVT</dc:creator>
  <cp:lastModifiedBy>高 梓源</cp:lastModifiedBy>
  <cp:revision>62</cp:revision>
  <dcterms:created xsi:type="dcterms:W3CDTF">2017-04-07T17:31:58Z</dcterms:created>
  <dcterms:modified xsi:type="dcterms:W3CDTF">2021-11-30T12:03:47Z</dcterms:modified>
</cp:coreProperties>
</file>

<file path=docProps/thumbnail.jpeg>
</file>